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7"/>
  </p:notesMasterIdLst>
  <p:sldIdLst>
    <p:sldId id="257" r:id="rId2"/>
    <p:sldId id="293" r:id="rId3"/>
    <p:sldId id="258" r:id="rId4"/>
    <p:sldId id="292" r:id="rId5"/>
    <p:sldId id="260" r:id="rId6"/>
    <p:sldId id="261" r:id="rId7"/>
    <p:sldId id="262" r:id="rId8"/>
    <p:sldId id="263" r:id="rId9"/>
    <p:sldId id="289" r:id="rId10"/>
    <p:sldId id="266" r:id="rId11"/>
    <p:sldId id="264" r:id="rId12"/>
    <p:sldId id="265" r:id="rId13"/>
    <p:sldId id="267" r:id="rId14"/>
    <p:sldId id="290" r:id="rId15"/>
    <p:sldId id="268" r:id="rId16"/>
    <p:sldId id="269" r:id="rId17"/>
    <p:sldId id="291" r:id="rId18"/>
    <p:sldId id="340" r:id="rId19"/>
    <p:sldId id="341" r:id="rId20"/>
    <p:sldId id="342" r:id="rId21"/>
    <p:sldId id="343" r:id="rId22"/>
    <p:sldId id="294" r:id="rId23"/>
    <p:sldId id="273" r:id="rId24"/>
    <p:sldId id="295" r:id="rId25"/>
    <p:sldId id="296" r:id="rId26"/>
    <p:sldId id="297" r:id="rId27"/>
    <p:sldId id="298" r:id="rId28"/>
    <p:sldId id="276" r:id="rId29"/>
    <p:sldId id="299" r:id="rId30"/>
    <p:sldId id="300" r:id="rId31"/>
    <p:sldId id="301" r:id="rId32"/>
    <p:sldId id="302" r:id="rId33"/>
    <p:sldId id="277" r:id="rId34"/>
    <p:sldId id="303" r:id="rId35"/>
    <p:sldId id="304" r:id="rId36"/>
    <p:sldId id="305" r:id="rId37"/>
    <p:sldId id="278" r:id="rId38"/>
    <p:sldId id="306" r:id="rId39"/>
    <p:sldId id="307" r:id="rId40"/>
    <p:sldId id="308" r:id="rId41"/>
    <p:sldId id="279" r:id="rId42"/>
    <p:sldId id="309" r:id="rId43"/>
    <p:sldId id="310" r:id="rId44"/>
    <p:sldId id="311" r:id="rId45"/>
    <p:sldId id="280" r:id="rId46"/>
    <p:sldId id="312" r:id="rId47"/>
    <p:sldId id="313" r:id="rId48"/>
    <p:sldId id="314" r:id="rId49"/>
    <p:sldId id="281" r:id="rId50"/>
    <p:sldId id="287" r:id="rId51"/>
    <p:sldId id="316" r:id="rId52"/>
    <p:sldId id="344" r:id="rId53"/>
    <p:sldId id="317" r:id="rId54"/>
    <p:sldId id="318" r:id="rId55"/>
    <p:sldId id="319" r:id="rId56"/>
    <p:sldId id="320" r:id="rId57"/>
    <p:sldId id="321" r:id="rId58"/>
    <p:sldId id="322" r:id="rId59"/>
    <p:sldId id="324" r:id="rId60"/>
    <p:sldId id="323" r:id="rId61"/>
    <p:sldId id="325" r:id="rId62"/>
    <p:sldId id="326" r:id="rId63"/>
    <p:sldId id="327" r:id="rId64"/>
    <p:sldId id="329" r:id="rId65"/>
    <p:sldId id="328" r:id="rId66"/>
    <p:sldId id="330" r:id="rId67"/>
    <p:sldId id="331" r:id="rId68"/>
    <p:sldId id="332" r:id="rId69"/>
    <p:sldId id="334" r:id="rId70"/>
    <p:sldId id="333" r:id="rId71"/>
    <p:sldId id="338" r:id="rId72"/>
    <p:sldId id="336" r:id="rId73"/>
    <p:sldId id="337" r:id="rId74"/>
    <p:sldId id="339" r:id="rId75"/>
    <p:sldId id="288"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500447-06A1-45CC-B7E9-C190962B5D17}">
          <p14:sldIdLst>
            <p14:sldId id="257"/>
            <p14:sldId id="293"/>
            <p14:sldId id="258"/>
            <p14:sldId id="292"/>
            <p14:sldId id="260"/>
            <p14:sldId id="261"/>
            <p14:sldId id="262"/>
            <p14:sldId id="263"/>
            <p14:sldId id="289"/>
            <p14:sldId id="266"/>
            <p14:sldId id="264"/>
            <p14:sldId id="265"/>
            <p14:sldId id="267"/>
            <p14:sldId id="290"/>
            <p14:sldId id="268"/>
            <p14:sldId id="269"/>
            <p14:sldId id="291"/>
            <p14:sldId id="340"/>
            <p14:sldId id="341"/>
            <p14:sldId id="342"/>
            <p14:sldId id="343"/>
            <p14:sldId id="294"/>
            <p14:sldId id="273"/>
            <p14:sldId id="295"/>
            <p14:sldId id="296"/>
            <p14:sldId id="297"/>
            <p14:sldId id="298"/>
            <p14:sldId id="276"/>
            <p14:sldId id="299"/>
            <p14:sldId id="300"/>
            <p14:sldId id="301"/>
            <p14:sldId id="302"/>
            <p14:sldId id="277"/>
            <p14:sldId id="303"/>
            <p14:sldId id="304"/>
            <p14:sldId id="305"/>
            <p14:sldId id="278"/>
            <p14:sldId id="306"/>
            <p14:sldId id="307"/>
            <p14:sldId id="308"/>
            <p14:sldId id="279"/>
            <p14:sldId id="309"/>
            <p14:sldId id="310"/>
            <p14:sldId id="311"/>
            <p14:sldId id="280"/>
            <p14:sldId id="312"/>
            <p14:sldId id="313"/>
            <p14:sldId id="314"/>
            <p14:sldId id="281"/>
            <p14:sldId id="287"/>
            <p14:sldId id="316"/>
            <p14:sldId id="344"/>
            <p14:sldId id="317"/>
            <p14:sldId id="318"/>
            <p14:sldId id="319"/>
            <p14:sldId id="320"/>
            <p14:sldId id="321"/>
            <p14:sldId id="322"/>
            <p14:sldId id="324"/>
            <p14:sldId id="323"/>
            <p14:sldId id="325"/>
            <p14:sldId id="326"/>
            <p14:sldId id="327"/>
            <p14:sldId id="329"/>
            <p14:sldId id="328"/>
            <p14:sldId id="330"/>
            <p14:sldId id="331"/>
            <p14:sldId id="332"/>
            <p14:sldId id="334"/>
            <p14:sldId id="333"/>
            <p14:sldId id="338"/>
            <p14:sldId id="336"/>
            <p14:sldId id="337"/>
            <p14:sldId id="339"/>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3B4"/>
    <a:srgbClr val="394E7E"/>
    <a:srgbClr val="D5DEF1"/>
    <a:srgbClr val="ACC2E5"/>
    <a:srgbClr val="3E4C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2291D-971B-4E93-876F-81255CCB098C}" v="7" dt="2021-12-08T21:53:13.288"/>
    <p1510:client id="{AF5C2C89-A972-42A7-8D90-7200B3303ADD}" v="27" dt="2021-12-08T21:05:39.307"/>
    <p1510:client id="{E84DBD8C-EFF8-4A2B-977C-9E66728A0C51}" v="1" dt="2021-12-09T13:10:02.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82" autoAdjust="0"/>
    <p:restoredTop sz="80594"/>
  </p:normalViewPr>
  <p:slideViewPr>
    <p:cSldViewPr snapToGrid="0" snapToObjects="1">
      <p:cViewPr varScale="1">
        <p:scale>
          <a:sx n="91" d="100"/>
          <a:sy n="91" d="100"/>
        </p:scale>
        <p:origin x="1842" y="7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Awsumb" userId="di4xm8TVWle0929FczGkfgF2TunFE+JlLeSeBW4rQWs=" providerId="None" clId="Web-{AF5C2C89-A972-42A7-8D90-7200B3303ADD}"/>
    <pc:docChg chg="modSld">
      <pc:chgData name="Jessica Awsumb" userId="di4xm8TVWle0929FczGkfgF2TunFE+JlLeSeBW4rQWs=" providerId="None" clId="Web-{AF5C2C89-A972-42A7-8D90-7200B3303ADD}" dt="2021-12-08T21:05:39.307" v="23" actId="20577"/>
      <pc:docMkLst>
        <pc:docMk/>
      </pc:docMkLst>
      <pc:sldChg chg="modSp">
        <pc:chgData name="Jessica Awsumb" userId="di4xm8TVWle0929FczGkfgF2TunFE+JlLeSeBW4rQWs=" providerId="None" clId="Web-{AF5C2C89-A972-42A7-8D90-7200B3303ADD}" dt="2021-12-08T21:05:39.307" v="23" actId="20577"/>
        <pc:sldMkLst>
          <pc:docMk/>
          <pc:sldMk cId="324590946" sldId="343"/>
        </pc:sldMkLst>
        <pc:spChg chg="mod">
          <ac:chgData name="Jessica Awsumb" userId="di4xm8TVWle0929FczGkfgF2TunFE+JlLeSeBW4rQWs=" providerId="None" clId="Web-{AF5C2C89-A972-42A7-8D90-7200B3303ADD}" dt="2021-12-08T21:05:39.307" v="23" actId="20577"/>
          <ac:spMkLst>
            <pc:docMk/>
            <pc:sldMk cId="324590946" sldId="343"/>
            <ac:spMk id="3" creationId="{18FDC9BE-0AE7-1A41-9022-572CAD357DFD}"/>
          </ac:spMkLst>
        </pc:spChg>
      </pc:sldChg>
    </pc:docChg>
  </pc:docChgLst>
  <pc:docChgLst>
    <pc:chgData name="Hope Armstrong" userId="jW5+jDGsQuwL2ng53LA5ATkCZ4qZTkxp0RFYPa7DE9s=" providerId="None" clId="Web-{4AC6CE4F-A139-403D-B54B-AE5A1401AE54}"/>
    <pc:docChg chg="modSld">
      <pc:chgData name="Hope Armstrong" userId="jW5+jDGsQuwL2ng53LA5ATkCZ4qZTkxp0RFYPa7DE9s=" providerId="None" clId="Web-{4AC6CE4F-A139-403D-B54B-AE5A1401AE54}" dt="2021-12-08T20:51:51.157" v="78"/>
      <pc:docMkLst>
        <pc:docMk/>
      </pc:docMkLst>
      <pc:sldChg chg="modNotes">
        <pc:chgData name="Hope Armstrong" userId="jW5+jDGsQuwL2ng53LA5ATkCZ4qZTkxp0RFYPa7DE9s=" providerId="None" clId="Web-{4AC6CE4F-A139-403D-B54B-AE5A1401AE54}" dt="2021-12-08T20:51:51.157" v="78"/>
        <pc:sldMkLst>
          <pc:docMk/>
          <pc:sldMk cId="2041595918" sldId="344"/>
        </pc:sldMkLst>
      </pc:sldChg>
    </pc:docChg>
  </pc:docChgLst>
  <pc:docChgLst>
    <pc:chgData name="Hope Armstrong" userId="jW5+jDGsQuwL2ng53LA5ATkCZ4qZTkxp0RFYPa7DE9s=" providerId="None" clId="Web-{E84DBD8C-EFF8-4A2B-977C-9E66728A0C51}"/>
    <pc:docChg chg="modSld">
      <pc:chgData name="Hope Armstrong" userId="jW5+jDGsQuwL2ng53LA5ATkCZ4qZTkxp0RFYPa7DE9s=" providerId="None" clId="Web-{E84DBD8C-EFF8-4A2B-977C-9E66728A0C51}" dt="2021-12-09T13:11:25.121" v="38"/>
      <pc:docMkLst>
        <pc:docMk/>
      </pc:docMkLst>
      <pc:sldChg chg="modNotes">
        <pc:chgData name="Hope Armstrong" userId="jW5+jDGsQuwL2ng53LA5ATkCZ4qZTkxp0RFYPa7DE9s=" providerId="None" clId="Web-{E84DBD8C-EFF8-4A2B-977C-9E66728A0C51}" dt="2021-12-09T13:11:25.121" v="38"/>
        <pc:sldMkLst>
          <pc:docMk/>
          <pc:sldMk cId="64381691" sldId="260"/>
        </pc:sldMkLst>
      </pc:sldChg>
      <pc:sldChg chg="modNotes">
        <pc:chgData name="Hope Armstrong" userId="jW5+jDGsQuwL2ng53LA5ATkCZ4qZTkxp0RFYPa7DE9s=" providerId="None" clId="Web-{E84DBD8C-EFF8-4A2B-977C-9E66728A0C51}" dt="2021-12-09T13:10:02.291" v="35"/>
        <pc:sldMkLst>
          <pc:docMk/>
          <pc:sldMk cId="2405330780" sldId="292"/>
        </pc:sldMkLst>
      </pc:sldChg>
    </pc:docChg>
  </pc:docChgLst>
  <pc:docChgLst>
    <pc:chgData name="Hope Armstrong" userId="jW5+jDGsQuwL2ng53LA5ATkCZ4qZTkxp0RFYPa7DE9s=" providerId="None" clId="Web-{1E82291D-971B-4E93-876F-81255CCB098C}"/>
    <pc:docChg chg="modSld">
      <pc:chgData name="Hope Armstrong" userId="jW5+jDGsQuwL2ng53LA5ATkCZ4qZTkxp0RFYPa7DE9s=" providerId="None" clId="Web-{1E82291D-971B-4E93-876F-81255CCB098C}" dt="2021-12-08T21:53:57.117" v="29"/>
      <pc:docMkLst>
        <pc:docMk/>
      </pc:docMkLst>
      <pc:sldChg chg="modNotes">
        <pc:chgData name="Hope Armstrong" userId="jW5+jDGsQuwL2ng53LA5ATkCZ4qZTkxp0RFYPa7DE9s=" providerId="None" clId="Web-{1E82291D-971B-4E93-876F-81255CCB098C}" dt="2021-12-08T21:50:05.597" v="21"/>
        <pc:sldMkLst>
          <pc:docMk/>
          <pc:sldMk cId="4247968612" sldId="258"/>
        </pc:sldMkLst>
      </pc:sldChg>
      <pc:sldChg chg="modNotes">
        <pc:chgData name="Hope Armstrong" userId="jW5+jDGsQuwL2ng53LA5ATkCZ4qZTkxp0RFYPa7DE9s=" providerId="None" clId="Web-{1E82291D-971B-4E93-876F-81255CCB098C}" dt="2021-12-08T21:53:05.225" v="25"/>
        <pc:sldMkLst>
          <pc:docMk/>
          <pc:sldMk cId="64381691" sldId="260"/>
        </pc:sldMkLst>
      </pc:sldChg>
      <pc:sldChg chg="modNotes">
        <pc:chgData name="Hope Armstrong" userId="jW5+jDGsQuwL2ng53LA5ATkCZ4qZTkxp0RFYPa7DE9s=" providerId="None" clId="Web-{1E82291D-971B-4E93-876F-81255CCB098C}" dt="2021-12-08T21:53:13.085" v="27"/>
        <pc:sldMkLst>
          <pc:docMk/>
          <pc:sldMk cId="1859919549" sldId="261"/>
        </pc:sldMkLst>
      </pc:sldChg>
      <pc:sldChg chg="modNotes">
        <pc:chgData name="Hope Armstrong" userId="jW5+jDGsQuwL2ng53LA5ATkCZ4qZTkxp0RFYPa7DE9s=" providerId="None" clId="Web-{1E82291D-971B-4E93-876F-81255CCB098C}" dt="2021-12-08T21:53:57.117" v="29"/>
        <pc:sldMkLst>
          <pc:docMk/>
          <pc:sldMk cId="1972267920" sldId="262"/>
        </pc:sldMkLst>
      </pc:sldChg>
      <pc:sldChg chg="modNotes">
        <pc:chgData name="Hope Armstrong" userId="jW5+jDGsQuwL2ng53LA5ATkCZ4qZTkxp0RFYPa7DE9s=" providerId="None" clId="Web-{1E82291D-971B-4E93-876F-81255CCB098C}" dt="2021-12-08T21:50:24.566" v="23"/>
        <pc:sldMkLst>
          <pc:docMk/>
          <pc:sldMk cId="2405330780" sldId="292"/>
        </pc:sldMkLst>
      </pc:sldChg>
      <pc:sldChg chg="modNotes">
        <pc:chgData name="Hope Armstrong" userId="jW5+jDGsQuwL2ng53LA5ATkCZ4qZTkxp0RFYPa7DE9s=" providerId="None" clId="Web-{1E82291D-971B-4E93-876F-81255CCB098C}" dt="2021-12-08T21:42:32.307" v="1"/>
        <pc:sldMkLst>
          <pc:docMk/>
          <pc:sldMk cId="99619940" sldId="316"/>
        </pc:sldMkLst>
      </pc:sldChg>
      <pc:sldChg chg="modNotes">
        <pc:chgData name="Hope Armstrong" userId="jW5+jDGsQuwL2ng53LA5ATkCZ4qZTkxp0RFYPa7DE9s=" providerId="None" clId="Web-{1E82291D-971B-4E93-876F-81255CCB098C}" dt="2021-12-08T21:44:03.699" v="6"/>
        <pc:sldMkLst>
          <pc:docMk/>
          <pc:sldMk cId="2203943731" sldId="317"/>
        </pc:sldMkLst>
      </pc:sldChg>
      <pc:sldChg chg="modNotes">
        <pc:chgData name="Hope Armstrong" userId="jW5+jDGsQuwL2ng53LA5ATkCZ4qZTkxp0RFYPa7DE9s=" providerId="None" clId="Web-{1E82291D-971B-4E93-876F-81255CCB098C}" dt="2021-12-08T21:44:14.465" v="9"/>
        <pc:sldMkLst>
          <pc:docMk/>
          <pc:sldMk cId="1568185983" sldId="318"/>
        </pc:sldMkLst>
      </pc:sldChg>
      <pc:sldChg chg="modNotes">
        <pc:chgData name="Hope Armstrong" userId="jW5+jDGsQuwL2ng53LA5ATkCZ4qZTkxp0RFYPa7DE9s=" providerId="None" clId="Web-{1E82291D-971B-4E93-876F-81255CCB098C}" dt="2021-12-08T21:44:39.372" v="10"/>
        <pc:sldMkLst>
          <pc:docMk/>
          <pc:sldMk cId="192677401" sldId="319"/>
        </pc:sldMkLst>
      </pc:sldChg>
      <pc:sldChg chg="modNotes">
        <pc:chgData name="Hope Armstrong" userId="jW5+jDGsQuwL2ng53LA5ATkCZ4qZTkxp0RFYPa7DE9s=" providerId="None" clId="Web-{1E82291D-971B-4E93-876F-81255CCB098C}" dt="2021-12-08T21:45:10.419" v="12"/>
        <pc:sldMkLst>
          <pc:docMk/>
          <pc:sldMk cId="1955326283" sldId="320"/>
        </pc:sldMkLst>
      </pc:sldChg>
      <pc:sldChg chg="modNotes">
        <pc:chgData name="Hope Armstrong" userId="jW5+jDGsQuwL2ng53LA5ATkCZ4qZTkxp0RFYPa7DE9s=" providerId="None" clId="Web-{1E82291D-971B-4E93-876F-81255CCB098C}" dt="2021-12-08T21:45:37.420" v="13"/>
        <pc:sldMkLst>
          <pc:docMk/>
          <pc:sldMk cId="2554854934" sldId="321"/>
        </pc:sldMkLst>
      </pc:sldChg>
      <pc:sldChg chg="modNotes">
        <pc:chgData name="Hope Armstrong" userId="jW5+jDGsQuwL2ng53LA5ATkCZ4qZTkxp0RFYPa7DE9s=" providerId="None" clId="Web-{1E82291D-971B-4E93-876F-81255CCB098C}" dt="2021-12-08T21:46:49.249" v="16"/>
        <pc:sldMkLst>
          <pc:docMk/>
          <pc:sldMk cId="2448013604" sldId="322"/>
        </pc:sldMkLst>
      </pc:sldChg>
      <pc:sldChg chg="modNotes">
        <pc:chgData name="Hope Armstrong" userId="jW5+jDGsQuwL2ng53LA5ATkCZ4qZTkxp0RFYPa7DE9s=" providerId="None" clId="Web-{1E82291D-971B-4E93-876F-81255CCB098C}" dt="2021-12-08T21:50:00.768" v="19"/>
        <pc:sldMkLst>
          <pc:docMk/>
          <pc:sldMk cId="3207785874" sldId="323"/>
        </pc:sldMkLst>
      </pc:sldChg>
      <pc:sldChg chg="modNotes">
        <pc:chgData name="Hope Armstrong" userId="jW5+jDGsQuwL2ng53LA5ATkCZ4qZTkxp0RFYPa7DE9s=" providerId="None" clId="Web-{1E82291D-971B-4E93-876F-81255CCB098C}" dt="2021-12-08T21:46:51.437" v="17"/>
        <pc:sldMkLst>
          <pc:docMk/>
          <pc:sldMk cId="1529424516" sldId="324"/>
        </pc:sldMkLst>
      </pc:sldChg>
      <pc:sldChg chg="modNotes">
        <pc:chgData name="Hope Armstrong" userId="jW5+jDGsQuwL2ng53LA5ATkCZ4qZTkxp0RFYPa7DE9s=" providerId="None" clId="Web-{1E82291D-971B-4E93-876F-81255CCB098C}" dt="2021-12-08T21:42:51.760" v="3"/>
        <pc:sldMkLst>
          <pc:docMk/>
          <pc:sldMk cId="2041595918" sldId="34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ata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74D2A6-7F9A-423F-8354-EEC712994F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1A21B42-D671-4F94-96C7-403327666626}">
      <dgm:prSet/>
      <dgm:spPr/>
      <dgm:t>
        <a:bodyPr/>
        <a:lstStyle/>
        <a:p>
          <a:pPr>
            <a:lnSpc>
              <a:spcPct val="100000"/>
            </a:lnSpc>
          </a:pPr>
          <a:r>
            <a:rPr lang="en-US" dirty="0"/>
            <a:t>Person-driven options: </a:t>
          </a:r>
        </a:p>
      </dgm:t>
    </dgm:pt>
    <dgm:pt modelId="{921EBCDD-1B11-4C50-86EF-CF80CB3D840A}" type="parTrans" cxnId="{CA4F195A-8A96-458A-BDD5-6DE9FB862339}">
      <dgm:prSet/>
      <dgm:spPr/>
      <dgm:t>
        <a:bodyPr/>
        <a:lstStyle/>
        <a:p>
          <a:endParaRPr lang="en-US"/>
        </a:p>
      </dgm:t>
    </dgm:pt>
    <dgm:pt modelId="{4B7152AE-D2DA-48BB-B1ED-FC1160BFACB1}" type="sibTrans" cxnId="{CA4F195A-8A96-458A-BDD5-6DE9FB862339}">
      <dgm:prSet/>
      <dgm:spPr/>
      <dgm:t>
        <a:bodyPr/>
        <a:lstStyle/>
        <a:p>
          <a:endParaRPr lang="en-US"/>
        </a:p>
      </dgm:t>
    </dgm:pt>
    <dgm:pt modelId="{18C20E33-FBB9-4263-9F84-01905963A453}">
      <dgm:prSet/>
      <dgm:spPr/>
      <dgm:t>
        <a:bodyPr/>
        <a:lstStyle/>
        <a:p>
          <a:pPr>
            <a:lnSpc>
              <a:spcPct val="100000"/>
            </a:lnSpc>
          </a:pPr>
          <a:r>
            <a:rPr lang="en-US" dirty="0"/>
            <a:t>Informational interviews</a:t>
          </a:r>
        </a:p>
        <a:p>
          <a:pPr>
            <a:lnSpc>
              <a:spcPct val="100000"/>
            </a:lnSpc>
          </a:pPr>
          <a:r>
            <a:rPr lang="en-US" dirty="0"/>
            <a:t>Job shadowing </a:t>
          </a:r>
        </a:p>
      </dgm:t>
    </dgm:pt>
    <dgm:pt modelId="{25EB486F-AACD-44EB-B10D-95DE7A1ACF4D}" type="parTrans" cxnId="{84B293FB-F960-4934-B220-47E89703E233}">
      <dgm:prSet/>
      <dgm:spPr/>
      <dgm:t>
        <a:bodyPr/>
        <a:lstStyle/>
        <a:p>
          <a:endParaRPr lang="en-US"/>
        </a:p>
      </dgm:t>
    </dgm:pt>
    <dgm:pt modelId="{C455B690-DF9E-413A-B9E8-8CD8BFC14EA1}" type="sibTrans" cxnId="{84B293FB-F960-4934-B220-47E89703E233}">
      <dgm:prSet/>
      <dgm:spPr/>
      <dgm:t>
        <a:bodyPr/>
        <a:lstStyle/>
        <a:p>
          <a:endParaRPr lang="en-US"/>
        </a:p>
      </dgm:t>
    </dgm:pt>
    <dgm:pt modelId="{A2D6C758-58AD-45BB-BBAF-65D986600959}">
      <dgm:prSet/>
      <dgm:spPr/>
      <dgm:t>
        <a:bodyPr/>
        <a:lstStyle/>
        <a:p>
          <a:pPr>
            <a:lnSpc>
              <a:spcPct val="100000"/>
            </a:lnSpc>
          </a:pPr>
          <a:r>
            <a:rPr lang="en-US"/>
            <a:t>Sophie elected to complete an informational interview with the receptionist at school. </a:t>
          </a:r>
        </a:p>
      </dgm:t>
    </dgm:pt>
    <dgm:pt modelId="{F697C179-D35D-423B-8496-F16DDA70C6AB}" type="parTrans" cxnId="{74451F64-8BBB-40B2-83FB-225693B769F2}">
      <dgm:prSet/>
      <dgm:spPr/>
      <dgm:t>
        <a:bodyPr/>
        <a:lstStyle/>
        <a:p>
          <a:endParaRPr lang="en-US"/>
        </a:p>
      </dgm:t>
    </dgm:pt>
    <dgm:pt modelId="{170DE72B-3256-4249-B420-1230EDEC4320}" type="sibTrans" cxnId="{74451F64-8BBB-40B2-83FB-225693B769F2}">
      <dgm:prSet/>
      <dgm:spPr/>
      <dgm:t>
        <a:bodyPr/>
        <a:lstStyle/>
        <a:p>
          <a:endParaRPr lang="en-US"/>
        </a:p>
      </dgm:t>
    </dgm:pt>
    <dgm:pt modelId="{21216756-8715-45F0-9710-91CDBEC69C11}" type="pres">
      <dgm:prSet presAssocID="{E474D2A6-7F9A-423F-8354-EEC712994FA3}" presName="root" presStyleCnt="0">
        <dgm:presLayoutVars>
          <dgm:dir/>
          <dgm:resizeHandles val="exact"/>
        </dgm:presLayoutVars>
      </dgm:prSet>
      <dgm:spPr/>
    </dgm:pt>
    <dgm:pt modelId="{AB9A89BB-C3EE-47D3-A7FD-858CE5329016}" type="pres">
      <dgm:prSet presAssocID="{61A21B42-D671-4F94-96C7-403327666626}" presName="compNode" presStyleCnt="0"/>
      <dgm:spPr/>
    </dgm:pt>
    <dgm:pt modelId="{6854ACFB-427D-40E5-8EAF-AD047A8AC365}" type="pres">
      <dgm:prSet presAssocID="{61A21B42-D671-4F94-96C7-403327666626}" presName="bgRect" presStyleLbl="bgShp" presStyleIdx="0" presStyleCnt="2"/>
      <dgm:spPr/>
    </dgm:pt>
    <dgm:pt modelId="{5421714F-A063-412A-BB21-0ECD7F1247E8}" type="pres">
      <dgm:prSet presAssocID="{61A21B42-D671-4F94-96C7-40332766662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3A686E5F-4AD1-4D2D-8030-F1074ECE40C3}" type="pres">
      <dgm:prSet presAssocID="{61A21B42-D671-4F94-96C7-403327666626}" presName="spaceRect" presStyleCnt="0"/>
      <dgm:spPr/>
    </dgm:pt>
    <dgm:pt modelId="{72BC5CEE-CE3E-42CA-9EB0-F8035301BC1B}" type="pres">
      <dgm:prSet presAssocID="{61A21B42-D671-4F94-96C7-403327666626}" presName="parTx" presStyleLbl="revTx" presStyleIdx="0" presStyleCnt="3">
        <dgm:presLayoutVars>
          <dgm:chMax val="0"/>
          <dgm:chPref val="0"/>
        </dgm:presLayoutVars>
      </dgm:prSet>
      <dgm:spPr/>
    </dgm:pt>
    <dgm:pt modelId="{C6CE9685-1F16-4375-A2BE-A4ED37CC6602}" type="pres">
      <dgm:prSet presAssocID="{61A21B42-D671-4F94-96C7-403327666626}" presName="desTx" presStyleLbl="revTx" presStyleIdx="1" presStyleCnt="3">
        <dgm:presLayoutVars/>
      </dgm:prSet>
      <dgm:spPr/>
    </dgm:pt>
    <dgm:pt modelId="{D443A906-27AD-4DCA-B984-46CDBE8680D8}" type="pres">
      <dgm:prSet presAssocID="{4B7152AE-D2DA-48BB-B1ED-FC1160BFACB1}" presName="sibTrans" presStyleCnt="0"/>
      <dgm:spPr/>
    </dgm:pt>
    <dgm:pt modelId="{9C6466CB-6486-449D-B867-1D0793C05FF3}" type="pres">
      <dgm:prSet presAssocID="{A2D6C758-58AD-45BB-BBAF-65D986600959}" presName="compNode" presStyleCnt="0"/>
      <dgm:spPr/>
    </dgm:pt>
    <dgm:pt modelId="{012F43D5-FA5E-4D3E-A74D-8D45B03C7476}" type="pres">
      <dgm:prSet presAssocID="{A2D6C758-58AD-45BB-BBAF-65D986600959}" presName="bgRect" presStyleLbl="bgShp" presStyleIdx="1" presStyleCnt="2"/>
      <dgm:spPr/>
    </dgm:pt>
    <dgm:pt modelId="{07074C10-E94B-4479-A3C4-5CCB5E539412}" type="pres">
      <dgm:prSet presAssocID="{A2D6C758-58AD-45BB-BBAF-65D98660095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4C9CDF9-F959-4575-B58A-4BABE1485F6E}" type="pres">
      <dgm:prSet presAssocID="{A2D6C758-58AD-45BB-BBAF-65D986600959}" presName="spaceRect" presStyleCnt="0"/>
      <dgm:spPr/>
    </dgm:pt>
    <dgm:pt modelId="{2532D2ED-0DDF-48FB-BCD0-43613CF8D3D5}" type="pres">
      <dgm:prSet presAssocID="{A2D6C758-58AD-45BB-BBAF-65D986600959}" presName="parTx" presStyleLbl="revTx" presStyleIdx="2" presStyleCnt="3">
        <dgm:presLayoutVars>
          <dgm:chMax val="0"/>
          <dgm:chPref val="0"/>
        </dgm:presLayoutVars>
      </dgm:prSet>
      <dgm:spPr/>
    </dgm:pt>
  </dgm:ptLst>
  <dgm:cxnLst>
    <dgm:cxn modelId="{74451F64-8BBB-40B2-83FB-225693B769F2}" srcId="{E474D2A6-7F9A-423F-8354-EEC712994FA3}" destId="{A2D6C758-58AD-45BB-BBAF-65D986600959}" srcOrd="1" destOrd="0" parTransId="{F697C179-D35D-423B-8496-F16DDA70C6AB}" sibTransId="{170DE72B-3256-4249-B420-1230EDEC4320}"/>
    <dgm:cxn modelId="{CA4F195A-8A96-458A-BDD5-6DE9FB862339}" srcId="{E474D2A6-7F9A-423F-8354-EEC712994FA3}" destId="{61A21B42-D671-4F94-96C7-403327666626}" srcOrd="0" destOrd="0" parTransId="{921EBCDD-1B11-4C50-86EF-CF80CB3D840A}" sibTransId="{4B7152AE-D2DA-48BB-B1ED-FC1160BFACB1}"/>
    <dgm:cxn modelId="{125470BE-3EDB-4BAD-A45D-26ECB4888B0B}" type="presOf" srcId="{18C20E33-FBB9-4263-9F84-01905963A453}" destId="{C6CE9685-1F16-4375-A2BE-A4ED37CC6602}" srcOrd="0" destOrd="0" presId="urn:microsoft.com/office/officeart/2018/2/layout/IconVerticalSolidList"/>
    <dgm:cxn modelId="{EFF980D3-C8CE-463D-8F18-74895019C5AD}" type="presOf" srcId="{61A21B42-D671-4F94-96C7-403327666626}" destId="{72BC5CEE-CE3E-42CA-9EB0-F8035301BC1B}" srcOrd="0" destOrd="0" presId="urn:microsoft.com/office/officeart/2018/2/layout/IconVerticalSolidList"/>
    <dgm:cxn modelId="{8996B3DA-C8C9-4071-B7BF-96DBAD51A86E}" type="presOf" srcId="{E474D2A6-7F9A-423F-8354-EEC712994FA3}" destId="{21216756-8715-45F0-9710-91CDBEC69C11}" srcOrd="0" destOrd="0" presId="urn:microsoft.com/office/officeart/2018/2/layout/IconVerticalSolidList"/>
    <dgm:cxn modelId="{7CB74BF2-6C78-4EE9-AB95-349098AB4A10}" type="presOf" srcId="{A2D6C758-58AD-45BB-BBAF-65D986600959}" destId="{2532D2ED-0DDF-48FB-BCD0-43613CF8D3D5}" srcOrd="0" destOrd="0" presId="urn:microsoft.com/office/officeart/2018/2/layout/IconVerticalSolidList"/>
    <dgm:cxn modelId="{84B293FB-F960-4934-B220-47E89703E233}" srcId="{61A21B42-D671-4F94-96C7-403327666626}" destId="{18C20E33-FBB9-4263-9F84-01905963A453}" srcOrd="0" destOrd="0" parTransId="{25EB486F-AACD-44EB-B10D-95DE7A1ACF4D}" sibTransId="{C455B690-DF9E-413A-B9E8-8CD8BFC14EA1}"/>
    <dgm:cxn modelId="{D6463E2C-D77B-485B-9B89-FDEA9154D083}" type="presParOf" srcId="{21216756-8715-45F0-9710-91CDBEC69C11}" destId="{AB9A89BB-C3EE-47D3-A7FD-858CE5329016}" srcOrd="0" destOrd="0" presId="urn:microsoft.com/office/officeart/2018/2/layout/IconVerticalSolidList"/>
    <dgm:cxn modelId="{7E7EA171-2B7D-4C2D-B058-B6530DDEEE19}" type="presParOf" srcId="{AB9A89BB-C3EE-47D3-A7FD-858CE5329016}" destId="{6854ACFB-427D-40E5-8EAF-AD047A8AC365}" srcOrd="0" destOrd="0" presId="urn:microsoft.com/office/officeart/2018/2/layout/IconVerticalSolidList"/>
    <dgm:cxn modelId="{E0F9480F-14A6-4A15-BFC3-F3060B55266E}" type="presParOf" srcId="{AB9A89BB-C3EE-47D3-A7FD-858CE5329016}" destId="{5421714F-A063-412A-BB21-0ECD7F1247E8}" srcOrd="1" destOrd="0" presId="urn:microsoft.com/office/officeart/2018/2/layout/IconVerticalSolidList"/>
    <dgm:cxn modelId="{0276BE16-A574-4A8F-AE17-A6A6B2FB3C7A}" type="presParOf" srcId="{AB9A89BB-C3EE-47D3-A7FD-858CE5329016}" destId="{3A686E5F-4AD1-4D2D-8030-F1074ECE40C3}" srcOrd="2" destOrd="0" presId="urn:microsoft.com/office/officeart/2018/2/layout/IconVerticalSolidList"/>
    <dgm:cxn modelId="{B647FF78-4A02-43B6-AC0E-CFE6237D36B3}" type="presParOf" srcId="{AB9A89BB-C3EE-47D3-A7FD-858CE5329016}" destId="{72BC5CEE-CE3E-42CA-9EB0-F8035301BC1B}" srcOrd="3" destOrd="0" presId="urn:microsoft.com/office/officeart/2018/2/layout/IconVerticalSolidList"/>
    <dgm:cxn modelId="{D208114E-D2A8-4DB1-851D-5170F391DB0D}" type="presParOf" srcId="{AB9A89BB-C3EE-47D3-A7FD-858CE5329016}" destId="{C6CE9685-1F16-4375-A2BE-A4ED37CC6602}" srcOrd="4" destOrd="0" presId="urn:microsoft.com/office/officeart/2018/2/layout/IconVerticalSolidList"/>
    <dgm:cxn modelId="{BC2B5928-810A-4347-9D5A-D926E5C19054}" type="presParOf" srcId="{21216756-8715-45F0-9710-91CDBEC69C11}" destId="{D443A906-27AD-4DCA-B984-46CDBE8680D8}" srcOrd="1" destOrd="0" presId="urn:microsoft.com/office/officeart/2018/2/layout/IconVerticalSolidList"/>
    <dgm:cxn modelId="{6DE5971A-AB6C-4E6C-9A97-DE128AEBA2DD}" type="presParOf" srcId="{21216756-8715-45F0-9710-91CDBEC69C11}" destId="{9C6466CB-6486-449D-B867-1D0793C05FF3}" srcOrd="2" destOrd="0" presId="urn:microsoft.com/office/officeart/2018/2/layout/IconVerticalSolidList"/>
    <dgm:cxn modelId="{32BB9F65-6E17-46AF-BF8D-E5B148B91AC6}" type="presParOf" srcId="{9C6466CB-6486-449D-B867-1D0793C05FF3}" destId="{012F43D5-FA5E-4D3E-A74D-8D45B03C7476}" srcOrd="0" destOrd="0" presId="urn:microsoft.com/office/officeart/2018/2/layout/IconVerticalSolidList"/>
    <dgm:cxn modelId="{133D6B83-F5B9-4485-9FC1-900F16E5AFC7}" type="presParOf" srcId="{9C6466CB-6486-449D-B867-1D0793C05FF3}" destId="{07074C10-E94B-4479-A3C4-5CCB5E539412}" srcOrd="1" destOrd="0" presId="urn:microsoft.com/office/officeart/2018/2/layout/IconVerticalSolidList"/>
    <dgm:cxn modelId="{E7A688C1-878F-4C92-BCA6-F22AADB2EA2C}" type="presParOf" srcId="{9C6466CB-6486-449D-B867-1D0793C05FF3}" destId="{94C9CDF9-F959-4575-B58A-4BABE1485F6E}" srcOrd="2" destOrd="0" presId="urn:microsoft.com/office/officeart/2018/2/layout/IconVerticalSolidList"/>
    <dgm:cxn modelId="{C24D6E4F-FA99-4CE8-BD7A-48AD3F4F74E0}" type="presParOf" srcId="{9C6466CB-6486-449D-B867-1D0793C05FF3}" destId="{2532D2ED-0DDF-48FB-BCD0-43613CF8D3D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3F642-6C5B-4B37-9A42-6C5C210EEAE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D64EB03-06F2-4BF6-AA04-7DCD33B40197}">
      <dgm:prSet/>
      <dgm:spPr/>
      <dgm:t>
        <a:bodyPr/>
        <a:lstStyle/>
        <a:p>
          <a:r>
            <a:rPr lang="en-US" dirty="0">
              <a:solidFill>
                <a:schemeClr val="bg2"/>
              </a:solidFill>
            </a:rPr>
            <a:t>Isaiah is reflecting on his experiences, so his questions are more focused on specific skill-related topics. </a:t>
          </a:r>
        </a:p>
      </dgm:t>
    </dgm:pt>
    <dgm:pt modelId="{1A3310A7-F3BE-4E56-B1ED-EAA22150EF16}" type="parTrans" cxnId="{50380543-2776-427C-944D-180EA08ED59E}">
      <dgm:prSet/>
      <dgm:spPr/>
      <dgm:t>
        <a:bodyPr/>
        <a:lstStyle/>
        <a:p>
          <a:endParaRPr lang="en-US"/>
        </a:p>
      </dgm:t>
    </dgm:pt>
    <dgm:pt modelId="{CDE8CCA3-05B8-4035-BA0C-616D055AD8F1}" type="sibTrans" cxnId="{50380543-2776-427C-944D-180EA08ED59E}">
      <dgm:prSet/>
      <dgm:spPr/>
      <dgm:t>
        <a:bodyPr/>
        <a:lstStyle/>
        <a:p>
          <a:endParaRPr lang="en-US"/>
        </a:p>
      </dgm:t>
    </dgm:pt>
    <dgm:pt modelId="{1F30FA85-D486-4D9A-8BCC-6F51F57C0B04}">
      <dgm:prSet/>
      <dgm:spPr>
        <a:solidFill>
          <a:srgbClr val="4B73B4"/>
        </a:solidFill>
      </dgm:spPr>
      <dgm:t>
        <a:bodyPr/>
        <a:lstStyle/>
        <a:p>
          <a:r>
            <a:rPr lang="en-US" dirty="0">
              <a:solidFill>
                <a:schemeClr val="bg2"/>
              </a:solidFill>
            </a:rPr>
            <a:t>Sophie knows less about her career of interest than Isaiah.</a:t>
          </a:r>
        </a:p>
      </dgm:t>
    </dgm:pt>
    <dgm:pt modelId="{F60180E7-CF2A-4688-8CA3-1AF3D35543B7}" type="parTrans" cxnId="{20C9EA67-2F87-4836-8BEB-DA5AB2DB6B95}">
      <dgm:prSet/>
      <dgm:spPr/>
      <dgm:t>
        <a:bodyPr/>
        <a:lstStyle/>
        <a:p>
          <a:endParaRPr lang="en-US"/>
        </a:p>
      </dgm:t>
    </dgm:pt>
    <dgm:pt modelId="{F9B850BF-53B3-4A34-A506-EA9E05D346BE}" type="sibTrans" cxnId="{20C9EA67-2F87-4836-8BEB-DA5AB2DB6B95}">
      <dgm:prSet/>
      <dgm:spPr/>
      <dgm:t>
        <a:bodyPr/>
        <a:lstStyle/>
        <a:p>
          <a:endParaRPr lang="en-US"/>
        </a:p>
      </dgm:t>
    </dgm:pt>
    <dgm:pt modelId="{E66787EE-5569-4B8F-9AD9-6376445D4217}">
      <dgm:prSet/>
      <dgm:spPr/>
      <dgm:t>
        <a:bodyPr/>
        <a:lstStyle/>
        <a:p>
          <a:r>
            <a:rPr lang="en-US" dirty="0">
              <a:solidFill>
                <a:schemeClr val="bg2"/>
              </a:solidFill>
            </a:rPr>
            <a:t>In order to prepare Sophie for the informational interview, her Pre-ETS provider meets with her to determine questions that will help her gather more information. </a:t>
          </a:r>
        </a:p>
      </dgm:t>
    </dgm:pt>
    <dgm:pt modelId="{8247A41A-4C9A-4643-AF49-B96863681F52}" type="parTrans" cxnId="{5F47AA1C-C917-4EC7-BDD3-FB7A8E5858B3}">
      <dgm:prSet/>
      <dgm:spPr/>
      <dgm:t>
        <a:bodyPr/>
        <a:lstStyle/>
        <a:p>
          <a:endParaRPr lang="en-US"/>
        </a:p>
      </dgm:t>
    </dgm:pt>
    <dgm:pt modelId="{67893B7C-34EC-4EA1-AC59-1970DBCFBD04}" type="sibTrans" cxnId="{5F47AA1C-C917-4EC7-BDD3-FB7A8E5858B3}">
      <dgm:prSet/>
      <dgm:spPr/>
      <dgm:t>
        <a:bodyPr/>
        <a:lstStyle/>
        <a:p>
          <a:endParaRPr lang="en-US"/>
        </a:p>
      </dgm:t>
    </dgm:pt>
    <dgm:pt modelId="{D5685515-29ED-4D28-9E27-693C47425CBD}" type="pres">
      <dgm:prSet presAssocID="{4553F642-6C5B-4B37-9A42-6C5C210EEAEC}" presName="root" presStyleCnt="0">
        <dgm:presLayoutVars>
          <dgm:dir/>
          <dgm:resizeHandles val="exact"/>
        </dgm:presLayoutVars>
      </dgm:prSet>
      <dgm:spPr/>
    </dgm:pt>
    <dgm:pt modelId="{017917FF-EB66-4BFC-BD25-BC2583E88FCF}" type="pres">
      <dgm:prSet presAssocID="{5D64EB03-06F2-4BF6-AA04-7DCD33B40197}" presName="compNode" presStyleCnt="0"/>
      <dgm:spPr/>
    </dgm:pt>
    <dgm:pt modelId="{A94E1101-FD4B-40C5-B65A-2DAFCC81923D}" type="pres">
      <dgm:prSet presAssocID="{5D64EB03-06F2-4BF6-AA04-7DCD33B40197}" presName="bgRect" presStyleLbl="bgShp" presStyleIdx="0" presStyleCnt="3"/>
      <dgm:spPr>
        <a:solidFill>
          <a:srgbClr val="4B73B4"/>
        </a:solidFill>
      </dgm:spPr>
    </dgm:pt>
    <dgm:pt modelId="{EA12863B-9461-4BE3-AE74-AFA78F2CA9BD}" type="pres">
      <dgm:prSet presAssocID="{5D64EB03-06F2-4BF6-AA04-7DCD33B40197}" presName="iconRect" presStyleLbl="node1" presStyleIdx="0" presStyleCnt="3"/>
      <dgm:spPr>
        <a:blipFill>
          <a:blip xmlns:r="http://schemas.openxmlformats.org/officeDocument/2006/relationships" r:embed="rId1">
            <a:biLevel thresh="50000"/>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50CC87D-4F94-4F05-B03F-531AEA4BD35C}" type="pres">
      <dgm:prSet presAssocID="{5D64EB03-06F2-4BF6-AA04-7DCD33B40197}" presName="spaceRect" presStyleCnt="0"/>
      <dgm:spPr/>
    </dgm:pt>
    <dgm:pt modelId="{E8E47D80-5187-4232-9960-CCDE0310A66E}" type="pres">
      <dgm:prSet presAssocID="{5D64EB03-06F2-4BF6-AA04-7DCD33B40197}" presName="parTx" presStyleLbl="revTx" presStyleIdx="0" presStyleCnt="3">
        <dgm:presLayoutVars>
          <dgm:chMax val="0"/>
          <dgm:chPref val="0"/>
        </dgm:presLayoutVars>
      </dgm:prSet>
      <dgm:spPr/>
    </dgm:pt>
    <dgm:pt modelId="{2BA6E6A1-0D67-4092-96FF-043BD4C706DB}" type="pres">
      <dgm:prSet presAssocID="{CDE8CCA3-05B8-4035-BA0C-616D055AD8F1}" presName="sibTrans" presStyleCnt="0"/>
      <dgm:spPr/>
    </dgm:pt>
    <dgm:pt modelId="{974FA072-AFEE-46FD-BFC2-C73F03F3B2F2}" type="pres">
      <dgm:prSet presAssocID="{1F30FA85-D486-4D9A-8BCC-6F51F57C0B04}" presName="compNode" presStyleCnt="0"/>
      <dgm:spPr/>
    </dgm:pt>
    <dgm:pt modelId="{6FFA1841-34E8-411B-A1BD-D9B4730D9A96}" type="pres">
      <dgm:prSet presAssocID="{1F30FA85-D486-4D9A-8BCC-6F51F57C0B04}" presName="bgRect" presStyleLbl="bgShp" presStyleIdx="1" presStyleCnt="3"/>
      <dgm:spPr>
        <a:solidFill>
          <a:srgbClr val="4B73B4"/>
        </a:solidFill>
      </dgm:spPr>
    </dgm:pt>
    <dgm:pt modelId="{DC0A179D-5F0F-46D5-97C4-22B4BC48108B}" type="pres">
      <dgm:prSet presAssocID="{1F30FA85-D486-4D9A-8BCC-6F51F57C0B04}" presName="iconRect" presStyleLbl="node1" presStyleIdx="1" presStyleCnt="3"/>
      <dgm:spPr>
        <a:blipFill>
          <a:blip xmlns:r="http://schemas.openxmlformats.org/officeDocument/2006/relationships" r:embed="rId3">
            <a:biLevel thresh="5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E88BB5F0-8704-414D-8C18-E0A562E8A151}" type="pres">
      <dgm:prSet presAssocID="{1F30FA85-D486-4D9A-8BCC-6F51F57C0B04}" presName="spaceRect" presStyleCnt="0"/>
      <dgm:spPr/>
    </dgm:pt>
    <dgm:pt modelId="{740F4E66-CB43-4AE6-9FEF-D3CD1CCE34AD}" type="pres">
      <dgm:prSet presAssocID="{1F30FA85-D486-4D9A-8BCC-6F51F57C0B04}" presName="parTx" presStyleLbl="revTx" presStyleIdx="1" presStyleCnt="3">
        <dgm:presLayoutVars>
          <dgm:chMax val="0"/>
          <dgm:chPref val="0"/>
        </dgm:presLayoutVars>
      </dgm:prSet>
      <dgm:spPr/>
    </dgm:pt>
    <dgm:pt modelId="{25CB4BCA-E9DB-4874-B405-2C59FE9AECD5}" type="pres">
      <dgm:prSet presAssocID="{F9B850BF-53B3-4A34-A506-EA9E05D346BE}" presName="sibTrans" presStyleCnt="0"/>
      <dgm:spPr/>
    </dgm:pt>
    <dgm:pt modelId="{61CCF612-6B63-413E-A493-43E7A47A299F}" type="pres">
      <dgm:prSet presAssocID="{E66787EE-5569-4B8F-9AD9-6376445D4217}" presName="compNode" presStyleCnt="0"/>
      <dgm:spPr/>
    </dgm:pt>
    <dgm:pt modelId="{B4EB7BB7-E2FD-40FA-B65B-B64A66F70162}" type="pres">
      <dgm:prSet presAssocID="{E66787EE-5569-4B8F-9AD9-6376445D4217}" presName="bgRect" presStyleLbl="bgShp" presStyleIdx="2" presStyleCnt="3"/>
      <dgm:spPr>
        <a:solidFill>
          <a:srgbClr val="4B73B4"/>
        </a:solidFill>
      </dgm:spPr>
    </dgm:pt>
    <dgm:pt modelId="{84108B79-0AF0-4B38-AD02-2D3F6CC799FD}" type="pres">
      <dgm:prSet presAssocID="{E66787EE-5569-4B8F-9AD9-6376445D4217}" presName="iconRect" presStyleLbl="node1" presStyleIdx="2" presStyleCnt="3"/>
      <dgm:spPr>
        <a:blipFill>
          <a:blip xmlns:r="http://schemas.openxmlformats.org/officeDocument/2006/relationships" r:embed="rId5">
            <a:biLevel thresh="50000"/>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erson with idea with solid fill"/>
        </a:ext>
      </dgm:extLst>
    </dgm:pt>
    <dgm:pt modelId="{4A07FCDF-F866-4CC9-93DF-AA5E21FB6A51}" type="pres">
      <dgm:prSet presAssocID="{E66787EE-5569-4B8F-9AD9-6376445D4217}" presName="spaceRect" presStyleCnt="0"/>
      <dgm:spPr/>
    </dgm:pt>
    <dgm:pt modelId="{086B5473-66A8-4297-9801-8AA501B3B9E3}" type="pres">
      <dgm:prSet presAssocID="{E66787EE-5569-4B8F-9AD9-6376445D4217}" presName="parTx" presStyleLbl="revTx" presStyleIdx="2" presStyleCnt="3">
        <dgm:presLayoutVars>
          <dgm:chMax val="0"/>
          <dgm:chPref val="0"/>
        </dgm:presLayoutVars>
      </dgm:prSet>
      <dgm:spPr/>
    </dgm:pt>
  </dgm:ptLst>
  <dgm:cxnLst>
    <dgm:cxn modelId="{77A14612-B3FC-48A7-8A19-998EE4AB7803}" type="presOf" srcId="{5D64EB03-06F2-4BF6-AA04-7DCD33B40197}" destId="{E8E47D80-5187-4232-9960-CCDE0310A66E}" srcOrd="0" destOrd="0" presId="urn:microsoft.com/office/officeart/2018/2/layout/IconVerticalSolidList"/>
    <dgm:cxn modelId="{5F47AA1C-C917-4EC7-BDD3-FB7A8E5858B3}" srcId="{4553F642-6C5B-4B37-9A42-6C5C210EEAEC}" destId="{E66787EE-5569-4B8F-9AD9-6376445D4217}" srcOrd="2" destOrd="0" parTransId="{8247A41A-4C9A-4643-AF49-B96863681F52}" sibTransId="{67893B7C-34EC-4EA1-AC59-1970DBCFBD04}"/>
    <dgm:cxn modelId="{A24D7A2F-0EB7-4BBC-8788-7687E71C7987}" type="presOf" srcId="{E66787EE-5569-4B8F-9AD9-6376445D4217}" destId="{086B5473-66A8-4297-9801-8AA501B3B9E3}" srcOrd="0" destOrd="0" presId="urn:microsoft.com/office/officeart/2018/2/layout/IconVerticalSolidList"/>
    <dgm:cxn modelId="{50380543-2776-427C-944D-180EA08ED59E}" srcId="{4553F642-6C5B-4B37-9A42-6C5C210EEAEC}" destId="{5D64EB03-06F2-4BF6-AA04-7DCD33B40197}" srcOrd="0" destOrd="0" parTransId="{1A3310A7-F3BE-4E56-B1ED-EAA22150EF16}" sibTransId="{CDE8CCA3-05B8-4035-BA0C-616D055AD8F1}"/>
    <dgm:cxn modelId="{20C9EA67-2F87-4836-8BEB-DA5AB2DB6B95}" srcId="{4553F642-6C5B-4B37-9A42-6C5C210EEAEC}" destId="{1F30FA85-D486-4D9A-8BCC-6F51F57C0B04}" srcOrd="1" destOrd="0" parTransId="{F60180E7-CF2A-4688-8CA3-1AF3D35543B7}" sibTransId="{F9B850BF-53B3-4A34-A506-EA9E05D346BE}"/>
    <dgm:cxn modelId="{5FA66C49-3BF9-4235-B7D0-06D16128E895}" type="presOf" srcId="{1F30FA85-D486-4D9A-8BCC-6F51F57C0B04}" destId="{740F4E66-CB43-4AE6-9FEF-D3CD1CCE34AD}" srcOrd="0" destOrd="0" presId="urn:microsoft.com/office/officeart/2018/2/layout/IconVerticalSolidList"/>
    <dgm:cxn modelId="{80571F55-E185-40F3-961D-AE51F057149B}" type="presOf" srcId="{4553F642-6C5B-4B37-9A42-6C5C210EEAEC}" destId="{D5685515-29ED-4D28-9E27-693C47425CBD}" srcOrd="0" destOrd="0" presId="urn:microsoft.com/office/officeart/2018/2/layout/IconVerticalSolidList"/>
    <dgm:cxn modelId="{95223365-7D98-4D16-A99F-B164E9251F27}" type="presParOf" srcId="{D5685515-29ED-4D28-9E27-693C47425CBD}" destId="{017917FF-EB66-4BFC-BD25-BC2583E88FCF}" srcOrd="0" destOrd="0" presId="urn:microsoft.com/office/officeart/2018/2/layout/IconVerticalSolidList"/>
    <dgm:cxn modelId="{6D36798F-7395-4A43-9139-16FCF3DA9A3D}" type="presParOf" srcId="{017917FF-EB66-4BFC-BD25-BC2583E88FCF}" destId="{A94E1101-FD4B-40C5-B65A-2DAFCC81923D}" srcOrd="0" destOrd="0" presId="urn:microsoft.com/office/officeart/2018/2/layout/IconVerticalSolidList"/>
    <dgm:cxn modelId="{DA8B7B24-C717-4B86-8C11-F9775504AFEB}" type="presParOf" srcId="{017917FF-EB66-4BFC-BD25-BC2583E88FCF}" destId="{EA12863B-9461-4BE3-AE74-AFA78F2CA9BD}" srcOrd="1" destOrd="0" presId="urn:microsoft.com/office/officeart/2018/2/layout/IconVerticalSolidList"/>
    <dgm:cxn modelId="{17FBB8EC-808A-4317-AECF-667364FA1762}" type="presParOf" srcId="{017917FF-EB66-4BFC-BD25-BC2583E88FCF}" destId="{D50CC87D-4F94-4F05-B03F-531AEA4BD35C}" srcOrd="2" destOrd="0" presId="urn:microsoft.com/office/officeart/2018/2/layout/IconVerticalSolidList"/>
    <dgm:cxn modelId="{A2797CB9-3DB5-4AF2-882A-23DADA6E25D7}" type="presParOf" srcId="{017917FF-EB66-4BFC-BD25-BC2583E88FCF}" destId="{E8E47D80-5187-4232-9960-CCDE0310A66E}" srcOrd="3" destOrd="0" presId="urn:microsoft.com/office/officeart/2018/2/layout/IconVerticalSolidList"/>
    <dgm:cxn modelId="{224DC20D-9163-4CF3-A336-398882130CB2}" type="presParOf" srcId="{D5685515-29ED-4D28-9E27-693C47425CBD}" destId="{2BA6E6A1-0D67-4092-96FF-043BD4C706DB}" srcOrd="1" destOrd="0" presId="urn:microsoft.com/office/officeart/2018/2/layout/IconVerticalSolidList"/>
    <dgm:cxn modelId="{7F3C1700-E56B-44A9-B53B-CABEC78BF4F1}" type="presParOf" srcId="{D5685515-29ED-4D28-9E27-693C47425CBD}" destId="{974FA072-AFEE-46FD-BFC2-C73F03F3B2F2}" srcOrd="2" destOrd="0" presId="urn:microsoft.com/office/officeart/2018/2/layout/IconVerticalSolidList"/>
    <dgm:cxn modelId="{C229689A-DD96-4DA9-8C64-B97FDAB0EC45}" type="presParOf" srcId="{974FA072-AFEE-46FD-BFC2-C73F03F3B2F2}" destId="{6FFA1841-34E8-411B-A1BD-D9B4730D9A96}" srcOrd="0" destOrd="0" presId="urn:microsoft.com/office/officeart/2018/2/layout/IconVerticalSolidList"/>
    <dgm:cxn modelId="{7B57B02E-A91E-4E9C-9577-A8218F5EB8FC}" type="presParOf" srcId="{974FA072-AFEE-46FD-BFC2-C73F03F3B2F2}" destId="{DC0A179D-5F0F-46D5-97C4-22B4BC48108B}" srcOrd="1" destOrd="0" presId="urn:microsoft.com/office/officeart/2018/2/layout/IconVerticalSolidList"/>
    <dgm:cxn modelId="{91F64BB1-861F-4FE3-8967-8D7CC1DF82C9}" type="presParOf" srcId="{974FA072-AFEE-46FD-BFC2-C73F03F3B2F2}" destId="{E88BB5F0-8704-414D-8C18-E0A562E8A151}" srcOrd="2" destOrd="0" presId="urn:microsoft.com/office/officeart/2018/2/layout/IconVerticalSolidList"/>
    <dgm:cxn modelId="{E36B9F4A-E8FE-4DC3-8032-AC0040E8AFA4}" type="presParOf" srcId="{974FA072-AFEE-46FD-BFC2-C73F03F3B2F2}" destId="{740F4E66-CB43-4AE6-9FEF-D3CD1CCE34AD}" srcOrd="3" destOrd="0" presId="urn:microsoft.com/office/officeart/2018/2/layout/IconVerticalSolidList"/>
    <dgm:cxn modelId="{07FADC9D-E3B3-4B5C-8BCC-0B9800AF76F3}" type="presParOf" srcId="{D5685515-29ED-4D28-9E27-693C47425CBD}" destId="{25CB4BCA-E9DB-4874-B405-2C59FE9AECD5}" srcOrd="3" destOrd="0" presId="urn:microsoft.com/office/officeart/2018/2/layout/IconVerticalSolidList"/>
    <dgm:cxn modelId="{BEA3C476-D4DE-47D7-889C-CD525D967FEB}" type="presParOf" srcId="{D5685515-29ED-4D28-9E27-693C47425CBD}" destId="{61CCF612-6B63-413E-A493-43E7A47A299F}" srcOrd="4" destOrd="0" presId="urn:microsoft.com/office/officeart/2018/2/layout/IconVerticalSolidList"/>
    <dgm:cxn modelId="{55D9FCDA-C71A-4E0D-9E41-3F5F4E3006DC}" type="presParOf" srcId="{61CCF612-6B63-413E-A493-43E7A47A299F}" destId="{B4EB7BB7-E2FD-40FA-B65B-B64A66F70162}" srcOrd="0" destOrd="0" presId="urn:microsoft.com/office/officeart/2018/2/layout/IconVerticalSolidList"/>
    <dgm:cxn modelId="{E831B070-9BDA-4761-947F-8CADE47BF767}" type="presParOf" srcId="{61CCF612-6B63-413E-A493-43E7A47A299F}" destId="{84108B79-0AF0-4B38-AD02-2D3F6CC799FD}" srcOrd="1" destOrd="0" presId="urn:microsoft.com/office/officeart/2018/2/layout/IconVerticalSolidList"/>
    <dgm:cxn modelId="{8C96A055-A13F-4E88-89C2-D8A772F1F440}" type="presParOf" srcId="{61CCF612-6B63-413E-A493-43E7A47A299F}" destId="{4A07FCDF-F866-4CC9-93DF-AA5E21FB6A51}" srcOrd="2" destOrd="0" presId="urn:microsoft.com/office/officeart/2018/2/layout/IconVerticalSolidList"/>
    <dgm:cxn modelId="{29DE349C-820F-4958-BD6C-BEC23167D022}" type="presParOf" srcId="{61CCF612-6B63-413E-A493-43E7A47A299F}" destId="{086B5473-66A8-4297-9801-8AA501B3B9E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ACFB-427D-40E5-8EAF-AD047A8AC365}">
      <dsp:nvSpPr>
        <dsp:cNvPr id="0" name=""/>
        <dsp:cNvSpPr/>
      </dsp:nvSpPr>
      <dsp:spPr>
        <a:xfrm>
          <a:off x="0" y="654983"/>
          <a:ext cx="10515600" cy="1209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1714F-A063-412A-BB21-0ECD7F1247E8}">
      <dsp:nvSpPr>
        <dsp:cNvPr id="0" name=""/>
        <dsp:cNvSpPr/>
      </dsp:nvSpPr>
      <dsp:spPr>
        <a:xfrm>
          <a:off x="365782" y="927052"/>
          <a:ext cx="665059" cy="66505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BC5CEE-CE3E-42CA-9EB0-F8035301BC1B}">
      <dsp:nvSpPr>
        <dsp:cNvPr id="0" name=""/>
        <dsp:cNvSpPr/>
      </dsp:nvSpPr>
      <dsp:spPr>
        <a:xfrm>
          <a:off x="1396625" y="654983"/>
          <a:ext cx="4732020" cy="120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74" tIns="127974" rIns="127974" bIns="127974" numCol="1" spcCol="1270" anchor="ctr" anchorCtr="0">
          <a:noAutofit/>
        </a:bodyPr>
        <a:lstStyle/>
        <a:p>
          <a:pPr marL="0" lvl="0" indent="0" algn="l" defTabSz="1111250">
            <a:lnSpc>
              <a:spcPct val="100000"/>
            </a:lnSpc>
            <a:spcBef>
              <a:spcPct val="0"/>
            </a:spcBef>
            <a:spcAft>
              <a:spcPct val="35000"/>
            </a:spcAft>
            <a:buNone/>
          </a:pPr>
          <a:r>
            <a:rPr lang="en-US" sz="2500" kern="1200" dirty="0"/>
            <a:t>Person-driven options: </a:t>
          </a:r>
        </a:p>
      </dsp:txBody>
      <dsp:txXfrm>
        <a:off x="1396625" y="654983"/>
        <a:ext cx="4732020" cy="1209199"/>
      </dsp:txXfrm>
    </dsp:sp>
    <dsp:sp modelId="{C6CE9685-1F16-4375-A2BE-A4ED37CC6602}">
      <dsp:nvSpPr>
        <dsp:cNvPr id="0" name=""/>
        <dsp:cNvSpPr/>
      </dsp:nvSpPr>
      <dsp:spPr>
        <a:xfrm>
          <a:off x="6128645" y="654983"/>
          <a:ext cx="4386954" cy="120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74" tIns="127974" rIns="127974" bIns="127974" numCol="1" spcCol="1270" anchor="ctr" anchorCtr="0">
          <a:noAutofit/>
        </a:bodyPr>
        <a:lstStyle/>
        <a:p>
          <a:pPr marL="0" lvl="0" indent="0" algn="l" defTabSz="800100">
            <a:lnSpc>
              <a:spcPct val="100000"/>
            </a:lnSpc>
            <a:spcBef>
              <a:spcPct val="0"/>
            </a:spcBef>
            <a:spcAft>
              <a:spcPct val="35000"/>
            </a:spcAft>
            <a:buNone/>
          </a:pPr>
          <a:r>
            <a:rPr lang="en-US" sz="1800" kern="1200" dirty="0"/>
            <a:t>Informational interviews</a:t>
          </a:r>
        </a:p>
        <a:p>
          <a:pPr marL="0" lvl="0" indent="0" algn="l" defTabSz="800100">
            <a:lnSpc>
              <a:spcPct val="100000"/>
            </a:lnSpc>
            <a:spcBef>
              <a:spcPct val="0"/>
            </a:spcBef>
            <a:spcAft>
              <a:spcPct val="35000"/>
            </a:spcAft>
            <a:buNone/>
          </a:pPr>
          <a:r>
            <a:rPr lang="en-US" sz="1800" kern="1200" dirty="0"/>
            <a:t>Job shadowing </a:t>
          </a:r>
        </a:p>
      </dsp:txBody>
      <dsp:txXfrm>
        <a:off x="6128645" y="654983"/>
        <a:ext cx="4386954" cy="1209199"/>
      </dsp:txXfrm>
    </dsp:sp>
    <dsp:sp modelId="{012F43D5-FA5E-4D3E-A74D-8D45B03C7476}">
      <dsp:nvSpPr>
        <dsp:cNvPr id="0" name=""/>
        <dsp:cNvSpPr/>
      </dsp:nvSpPr>
      <dsp:spPr>
        <a:xfrm>
          <a:off x="0" y="2166482"/>
          <a:ext cx="10515600" cy="1209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74C10-E94B-4479-A3C4-5CCB5E539412}">
      <dsp:nvSpPr>
        <dsp:cNvPr id="0" name=""/>
        <dsp:cNvSpPr/>
      </dsp:nvSpPr>
      <dsp:spPr>
        <a:xfrm>
          <a:off x="365782" y="2438552"/>
          <a:ext cx="665059" cy="66505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32D2ED-0DDF-48FB-BCD0-43613CF8D3D5}">
      <dsp:nvSpPr>
        <dsp:cNvPr id="0" name=""/>
        <dsp:cNvSpPr/>
      </dsp:nvSpPr>
      <dsp:spPr>
        <a:xfrm>
          <a:off x="1396625" y="2166482"/>
          <a:ext cx="9118974" cy="120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74" tIns="127974" rIns="127974" bIns="127974" numCol="1" spcCol="1270" anchor="ctr" anchorCtr="0">
          <a:noAutofit/>
        </a:bodyPr>
        <a:lstStyle/>
        <a:p>
          <a:pPr marL="0" lvl="0" indent="0" algn="l" defTabSz="1111250">
            <a:lnSpc>
              <a:spcPct val="100000"/>
            </a:lnSpc>
            <a:spcBef>
              <a:spcPct val="0"/>
            </a:spcBef>
            <a:spcAft>
              <a:spcPct val="35000"/>
            </a:spcAft>
            <a:buNone/>
          </a:pPr>
          <a:r>
            <a:rPr lang="en-US" sz="2500" kern="1200"/>
            <a:t>Sophie elected to complete an informational interview with the receptionist at school. </a:t>
          </a:r>
        </a:p>
      </dsp:txBody>
      <dsp:txXfrm>
        <a:off x="1396625" y="2166482"/>
        <a:ext cx="9118974" cy="1209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E1101-FD4B-40C5-B65A-2DAFCC81923D}">
      <dsp:nvSpPr>
        <dsp:cNvPr id="0" name=""/>
        <dsp:cNvSpPr/>
      </dsp:nvSpPr>
      <dsp:spPr>
        <a:xfrm>
          <a:off x="0" y="492"/>
          <a:ext cx="10515600" cy="1151337"/>
        </a:xfrm>
        <a:prstGeom prst="roundRect">
          <a:avLst>
            <a:gd name="adj" fmla="val 10000"/>
          </a:avLst>
        </a:prstGeom>
        <a:solidFill>
          <a:srgbClr val="4B73B4"/>
        </a:solidFill>
        <a:ln>
          <a:noFill/>
        </a:ln>
        <a:effectLst/>
      </dsp:spPr>
      <dsp:style>
        <a:lnRef idx="0">
          <a:scrgbClr r="0" g="0" b="0"/>
        </a:lnRef>
        <a:fillRef idx="1">
          <a:scrgbClr r="0" g="0" b="0"/>
        </a:fillRef>
        <a:effectRef idx="0">
          <a:scrgbClr r="0" g="0" b="0"/>
        </a:effectRef>
        <a:fontRef idx="minor"/>
      </dsp:style>
    </dsp:sp>
    <dsp:sp modelId="{EA12863B-9461-4BE3-AE74-AFA78F2CA9BD}">
      <dsp:nvSpPr>
        <dsp:cNvPr id="0" name=""/>
        <dsp:cNvSpPr/>
      </dsp:nvSpPr>
      <dsp:spPr>
        <a:xfrm>
          <a:off x="348279" y="259542"/>
          <a:ext cx="633235" cy="633235"/>
        </a:xfrm>
        <a:prstGeom prst="rect">
          <a:avLst/>
        </a:prstGeom>
        <a:blipFill>
          <a:blip xmlns:r="http://schemas.openxmlformats.org/officeDocument/2006/relationships" r:embed="rId1">
            <a:biLevel thresh="50000"/>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E47D80-5187-4232-9960-CCDE0310A66E}">
      <dsp:nvSpPr>
        <dsp:cNvPr id="0" name=""/>
        <dsp:cNvSpPr/>
      </dsp:nvSpPr>
      <dsp:spPr>
        <a:xfrm>
          <a:off x="1329794" y="492"/>
          <a:ext cx="9185805" cy="115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850" tIns="121850" rIns="121850" bIns="12185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2"/>
              </a:solidFill>
            </a:rPr>
            <a:t>Isaiah is reflecting on his experiences, so his questions are more focused on specific skill-related topics. </a:t>
          </a:r>
        </a:p>
      </dsp:txBody>
      <dsp:txXfrm>
        <a:off x="1329794" y="492"/>
        <a:ext cx="9185805" cy="1151337"/>
      </dsp:txXfrm>
    </dsp:sp>
    <dsp:sp modelId="{6FFA1841-34E8-411B-A1BD-D9B4730D9A96}">
      <dsp:nvSpPr>
        <dsp:cNvPr id="0" name=""/>
        <dsp:cNvSpPr/>
      </dsp:nvSpPr>
      <dsp:spPr>
        <a:xfrm>
          <a:off x="0" y="1439663"/>
          <a:ext cx="10515600" cy="1151337"/>
        </a:xfrm>
        <a:prstGeom prst="roundRect">
          <a:avLst>
            <a:gd name="adj" fmla="val 10000"/>
          </a:avLst>
        </a:prstGeom>
        <a:solidFill>
          <a:srgbClr val="4B73B4"/>
        </a:solidFill>
        <a:ln>
          <a:noFill/>
        </a:ln>
        <a:effectLst/>
      </dsp:spPr>
      <dsp:style>
        <a:lnRef idx="0">
          <a:scrgbClr r="0" g="0" b="0"/>
        </a:lnRef>
        <a:fillRef idx="1">
          <a:scrgbClr r="0" g="0" b="0"/>
        </a:fillRef>
        <a:effectRef idx="0">
          <a:scrgbClr r="0" g="0" b="0"/>
        </a:effectRef>
        <a:fontRef idx="minor"/>
      </dsp:style>
    </dsp:sp>
    <dsp:sp modelId="{DC0A179D-5F0F-46D5-97C4-22B4BC48108B}">
      <dsp:nvSpPr>
        <dsp:cNvPr id="0" name=""/>
        <dsp:cNvSpPr/>
      </dsp:nvSpPr>
      <dsp:spPr>
        <a:xfrm>
          <a:off x="348279" y="1698714"/>
          <a:ext cx="633235" cy="633235"/>
        </a:xfrm>
        <a:prstGeom prst="rect">
          <a:avLst/>
        </a:prstGeom>
        <a:blipFill>
          <a:blip xmlns:r="http://schemas.openxmlformats.org/officeDocument/2006/relationships" r:embed="rId3">
            <a:biLevel thresh="5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0F4E66-CB43-4AE6-9FEF-D3CD1CCE34AD}">
      <dsp:nvSpPr>
        <dsp:cNvPr id="0" name=""/>
        <dsp:cNvSpPr/>
      </dsp:nvSpPr>
      <dsp:spPr>
        <a:xfrm>
          <a:off x="1329794" y="1439663"/>
          <a:ext cx="9185805" cy="1151337"/>
        </a:xfrm>
        <a:prstGeom prst="rect">
          <a:avLst/>
        </a:prstGeom>
        <a:solidFill>
          <a:srgbClr val="4B73B4"/>
        </a:solidFill>
        <a:ln>
          <a:noFill/>
        </a:ln>
        <a:effectLst/>
      </dsp:spPr>
      <dsp:style>
        <a:lnRef idx="0">
          <a:scrgbClr r="0" g="0" b="0"/>
        </a:lnRef>
        <a:fillRef idx="0">
          <a:scrgbClr r="0" g="0" b="0"/>
        </a:fillRef>
        <a:effectRef idx="0">
          <a:scrgbClr r="0" g="0" b="0"/>
        </a:effectRef>
        <a:fontRef idx="minor"/>
      </dsp:style>
      <dsp:txBody>
        <a:bodyPr spcFirstLastPara="0" vert="horz" wrap="square" lIns="121850" tIns="121850" rIns="121850" bIns="12185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2"/>
              </a:solidFill>
            </a:rPr>
            <a:t>Sophie knows less about her career of interest than Isaiah.</a:t>
          </a:r>
        </a:p>
      </dsp:txBody>
      <dsp:txXfrm>
        <a:off x="1329794" y="1439663"/>
        <a:ext cx="9185805" cy="1151337"/>
      </dsp:txXfrm>
    </dsp:sp>
    <dsp:sp modelId="{B4EB7BB7-E2FD-40FA-B65B-B64A66F70162}">
      <dsp:nvSpPr>
        <dsp:cNvPr id="0" name=""/>
        <dsp:cNvSpPr/>
      </dsp:nvSpPr>
      <dsp:spPr>
        <a:xfrm>
          <a:off x="0" y="2878835"/>
          <a:ext cx="10515600" cy="1151337"/>
        </a:xfrm>
        <a:prstGeom prst="roundRect">
          <a:avLst>
            <a:gd name="adj" fmla="val 10000"/>
          </a:avLst>
        </a:prstGeom>
        <a:solidFill>
          <a:srgbClr val="4B73B4"/>
        </a:solidFill>
        <a:ln>
          <a:noFill/>
        </a:ln>
        <a:effectLst/>
      </dsp:spPr>
      <dsp:style>
        <a:lnRef idx="0">
          <a:scrgbClr r="0" g="0" b="0"/>
        </a:lnRef>
        <a:fillRef idx="1">
          <a:scrgbClr r="0" g="0" b="0"/>
        </a:fillRef>
        <a:effectRef idx="0">
          <a:scrgbClr r="0" g="0" b="0"/>
        </a:effectRef>
        <a:fontRef idx="minor"/>
      </dsp:style>
    </dsp:sp>
    <dsp:sp modelId="{84108B79-0AF0-4B38-AD02-2D3F6CC799FD}">
      <dsp:nvSpPr>
        <dsp:cNvPr id="0" name=""/>
        <dsp:cNvSpPr/>
      </dsp:nvSpPr>
      <dsp:spPr>
        <a:xfrm>
          <a:off x="348279" y="3137886"/>
          <a:ext cx="633235" cy="633235"/>
        </a:xfrm>
        <a:prstGeom prst="rect">
          <a:avLst/>
        </a:prstGeom>
        <a:blipFill>
          <a:blip xmlns:r="http://schemas.openxmlformats.org/officeDocument/2006/relationships" r:embed="rId5">
            <a:biLevel thresh="50000"/>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6B5473-66A8-4297-9801-8AA501B3B9E3}">
      <dsp:nvSpPr>
        <dsp:cNvPr id="0" name=""/>
        <dsp:cNvSpPr/>
      </dsp:nvSpPr>
      <dsp:spPr>
        <a:xfrm>
          <a:off x="1329794" y="2878835"/>
          <a:ext cx="9185805" cy="115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850" tIns="121850" rIns="121850" bIns="12185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2"/>
              </a:solidFill>
            </a:rPr>
            <a:t>In order to prepare Sophie for the informational interview, her Pre-ETS provider meets with her to determine questions that will help her gather more information. </a:t>
          </a:r>
        </a:p>
      </dsp:txBody>
      <dsp:txXfrm>
        <a:off x="1329794" y="2878835"/>
        <a:ext cx="9185805" cy="11513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3057C-4F02-6043-87B4-57C5945876FB}"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206C3-B309-1C4F-9691-D920F527615B}" type="slidenum">
              <a:rPr lang="en-US" smtClean="0"/>
              <a:t>‹#›</a:t>
            </a:fld>
            <a:endParaRPr lang="en-US"/>
          </a:p>
        </p:txBody>
      </p:sp>
    </p:spTree>
    <p:extLst>
      <p:ext uri="{BB962C8B-B14F-4D97-AF65-F5344CB8AC3E}">
        <p14:creationId xmlns:p14="http://schemas.microsoft.com/office/powerpoint/2010/main" val="343751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1</a:t>
            </a:fld>
            <a:endParaRPr lang="en-US"/>
          </a:p>
        </p:txBody>
      </p:sp>
    </p:spTree>
    <p:extLst>
      <p:ext uri="{BB962C8B-B14F-4D97-AF65-F5344CB8AC3E}">
        <p14:creationId xmlns:p14="http://schemas.microsoft.com/office/powerpoint/2010/main" val="367370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of virtual transition fairs covering employment, postsecondary education, and independent living</a:t>
            </a:r>
          </a:p>
        </p:txBody>
      </p:sp>
      <p:sp>
        <p:nvSpPr>
          <p:cNvPr id="4" name="Slide Number Placeholder 3"/>
          <p:cNvSpPr>
            <a:spLocks noGrp="1"/>
          </p:cNvSpPr>
          <p:nvPr>
            <p:ph type="sldNum" sz="quarter" idx="5"/>
          </p:nvPr>
        </p:nvSpPr>
        <p:spPr/>
        <p:txBody>
          <a:bodyPr/>
          <a:lstStyle/>
          <a:p>
            <a:fld id="{47F206C3-B309-1C4F-9691-D920F527615B}" type="slidenum">
              <a:rPr lang="en-US" smtClean="0"/>
              <a:t>21</a:t>
            </a:fld>
            <a:endParaRPr lang="en-US"/>
          </a:p>
        </p:txBody>
      </p:sp>
    </p:spTree>
    <p:extLst>
      <p:ext uri="{BB962C8B-B14F-4D97-AF65-F5344CB8AC3E}">
        <p14:creationId xmlns:p14="http://schemas.microsoft.com/office/powerpoint/2010/main" val="418175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22: Personalizing Pre-Employment Transition Services </a:t>
            </a:r>
          </a:p>
          <a:p>
            <a:r>
              <a:rPr lang="en-US" sz="1200" kern="1200" dirty="0">
                <a:solidFill>
                  <a:schemeClr val="tx1"/>
                </a:solidFill>
                <a:effectLst/>
                <a:latin typeface="+mn-lt"/>
                <a:ea typeface="+mn-ea"/>
                <a:cs typeface="+mn-cs"/>
              </a:rPr>
              <a:t>So far, we’ve heard about the importance of person-driven planning and involving the student and looking at them as an individual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this next section we are going to discuss personalizing Pre-ETS delivery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to make adjustments to plans for learning experiences based on what the student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all know Pre-ETS can be delivered either in individual or group settings.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we reference individualizing and personalizing in this section, we are talking more about the instructional approach rather than the number of students being instructed</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22</a:t>
            </a:fld>
            <a:endParaRPr lang="en-US" dirty="0"/>
          </a:p>
        </p:txBody>
      </p:sp>
    </p:spTree>
    <p:extLst>
      <p:ext uri="{BB962C8B-B14F-4D97-AF65-F5344CB8AC3E}">
        <p14:creationId xmlns:p14="http://schemas.microsoft.com/office/powerpoint/2010/main" val="117239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23: What is Individualization?</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Personalizing instruction and tailoring service delivery to meet the different specific needs of students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Self-paced learning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based on goals and course/curriculum objectives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Targeting one need at a time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Skip topics they already know and meet students where they are currently performing</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23</a:t>
            </a:fld>
            <a:endParaRPr lang="en-US" dirty="0"/>
          </a:p>
        </p:txBody>
      </p:sp>
    </p:spTree>
    <p:extLst>
      <p:ext uri="{BB962C8B-B14F-4D97-AF65-F5344CB8AC3E}">
        <p14:creationId xmlns:p14="http://schemas.microsoft.com/office/powerpoint/2010/main" val="311606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 24: Individualization of Instruction vs Providing Accommodations</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Individualizing instruction may mean that the content is altered based on the student interests and needs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Accommodations impact how the information is shared or how students participate, while all students are receiving the same content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person-driven approach incorporates both of these, but with a main emphasis on the individualization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24</a:t>
            </a:fld>
            <a:endParaRPr lang="en-US" dirty="0"/>
          </a:p>
        </p:txBody>
      </p:sp>
    </p:spTree>
    <p:extLst>
      <p:ext uri="{BB962C8B-B14F-4D97-AF65-F5344CB8AC3E}">
        <p14:creationId xmlns:p14="http://schemas.microsoft.com/office/powerpoint/2010/main" val="363734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25: Individualization and Person-Driven Approach</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Everyone has their own unique plans for their future, it is important to individualize the services so that is focuses on the student’s vision for their life.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Deliver services with the students’ goals, dreams, and aspirations leading the way.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Sometimes we end up trying to fit students into a box based on age, grade level, assessment results, or disability type.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However, truly individualizing instruction means listening to what the student wants and structuring services to help them get there.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25</a:t>
            </a:fld>
            <a:endParaRPr lang="en-US" dirty="0"/>
          </a:p>
        </p:txBody>
      </p:sp>
    </p:spTree>
    <p:extLst>
      <p:ext uri="{BB962C8B-B14F-4D97-AF65-F5344CB8AC3E}">
        <p14:creationId xmlns:p14="http://schemas.microsoft.com/office/powerpoint/2010/main" val="3161684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Slide 26:</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Recipe Example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have lists and links for activities and a wealth of resources, but if you don’t know your end goal it can be hard to determine what the outcome will be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You can have a list of ingredients but if you don’t know what you are cooking.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Without the exact measurements and directions your outcome may be  different. You would probably be unsuccessful without the end goal in mind. Especially if you aren’t a chef! </a:t>
            </a:r>
            <a:r>
              <a:rPr lang="en-US" sz="1200" b="1" i="1" u="none" kern="1200" dirty="0">
                <a:solidFill>
                  <a:srgbClr val="FF0000"/>
                </a:solidFill>
                <a:effectLst/>
                <a:highlight>
                  <a:srgbClr val="FFFF00"/>
                </a:highlight>
                <a:latin typeface="+mn-lt"/>
                <a:ea typeface="+mn-ea"/>
                <a:cs typeface="+mn-cs"/>
              </a:rPr>
              <a:t>CLICK</a:t>
            </a:r>
          </a:p>
          <a:p>
            <a:pPr marL="171450" lvl="0" indent="-171450">
              <a:buFont typeface="Arial" panose="020B0604020202020204" pitchFamily="34" charset="0"/>
              <a:buChar char="•"/>
            </a:pPr>
            <a:endParaRPr lang="en-US" sz="1200" kern="1200" dirty="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give you the Flour, sugar, baking powder, milk, egg, butter, salt what would you say we are making? Put your ideas in the chat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26</a:t>
            </a:fld>
            <a:endParaRPr lang="en-US" dirty="0"/>
          </a:p>
        </p:txBody>
      </p:sp>
    </p:spTree>
    <p:extLst>
      <p:ext uri="{BB962C8B-B14F-4D97-AF65-F5344CB8AC3E}">
        <p14:creationId xmlns:p14="http://schemas.microsoft.com/office/powerpoint/2010/main" val="2063423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27: Recipe Outcomes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ingredients could potentially make: Cookies, Pancakes, Muffins, Cakes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Notice that some of these are deserts while others are breakfast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are individual servings while others are meant to be shared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a lot of variety that can come out of this list of ingredients but without a clear end goal in mind the outcome depends more on the chef’s experience rather than following a plan or recipe to meet the goal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Just an analogy to show you why starting with the student goal is so important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27</a:t>
            </a:fld>
            <a:endParaRPr lang="en-US"/>
          </a:p>
        </p:txBody>
      </p:sp>
    </p:spTree>
    <p:extLst>
      <p:ext uri="{BB962C8B-B14F-4D97-AF65-F5344CB8AC3E}">
        <p14:creationId xmlns:p14="http://schemas.microsoft.com/office/powerpoint/2010/main" val="200612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28: Personalizing Pre-ETS Delivery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Identify student goals, interests, preferences, capabilities, potential barriers,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Work backwards from the students’ future goals and determine which skills are going to be necessary for them to be able to achieve that goal just as we discussed in the recipe example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Look at all of the activities that can be implemented under the five required pre-ETS and begin to personalize these activities so that we avoid the “one-size fits all” mindset</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28</a:t>
            </a:fld>
            <a:endParaRPr lang="en-US" dirty="0"/>
          </a:p>
        </p:txBody>
      </p:sp>
    </p:spTree>
    <p:extLst>
      <p:ext uri="{BB962C8B-B14F-4D97-AF65-F5344CB8AC3E}">
        <p14:creationId xmlns:p14="http://schemas.microsoft.com/office/powerpoint/2010/main" val="173108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29: Personalizing Pre-ETS Examples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are going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an example of a group-based Pre-ETS Activity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Examine what the standard approach may be to implementing this activity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an example of how the activity could be enhanced with some personalization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ask you to participate by answering some discussion questions via chat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29</a:t>
            </a:fld>
            <a:endParaRPr lang="en-US"/>
          </a:p>
        </p:txBody>
      </p:sp>
    </p:spTree>
    <p:extLst>
      <p:ext uri="{BB962C8B-B14F-4D97-AF65-F5344CB8AC3E}">
        <p14:creationId xmlns:p14="http://schemas.microsoft.com/office/powerpoint/2010/main" val="2253590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provider has arranged a career speaker activity. A local photographer who owns their own business is willing to come speak to the group of students about their career. The provider knows this is a great opportunity, but only one of the six students in the group has specific career goals related to photography.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30</a:t>
            </a:fld>
            <a:endParaRPr lang="en-US" dirty="0"/>
          </a:p>
        </p:txBody>
      </p:sp>
    </p:spTree>
    <p:extLst>
      <p:ext uri="{BB962C8B-B14F-4D97-AF65-F5344CB8AC3E}">
        <p14:creationId xmlns:p14="http://schemas.microsoft.com/office/powerpoint/2010/main" val="187612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Introducation</a:t>
            </a:r>
          </a:p>
        </p:txBody>
      </p:sp>
      <p:sp>
        <p:nvSpPr>
          <p:cNvPr id="4" name="Slide Number Placeholder 3"/>
          <p:cNvSpPr>
            <a:spLocks noGrp="1"/>
          </p:cNvSpPr>
          <p:nvPr>
            <p:ph type="sldNum" sz="quarter" idx="5"/>
          </p:nvPr>
        </p:nvSpPr>
        <p:spPr/>
        <p:txBody>
          <a:bodyPr/>
          <a:lstStyle/>
          <a:p>
            <a:fld id="{47F206C3-B309-1C4F-9691-D920F527615B}" type="slidenum">
              <a:rPr lang="en-US" smtClean="0"/>
              <a:t>3</a:t>
            </a:fld>
            <a:endParaRPr lang="en-US"/>
          </a:p>
        </p:txBody>
      </p:sp>
    </p:spTree>
    <p:extLst>
      <p:ext uri="{BB962C8B-B14F-4D97-AF65-F5344CB8AC3E}">
        <p14:creationId xmlns:p14="http://schemas.microsoft.com/office/powerpoint/2010/main" val="181382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31: Job Exploration Standard vs Personalized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Standard</a:t>
            </a:r>
            <a:r>
              <a:rPr lang="en-US" sz="1200" kern="1200" dirty="0">
                <a:solidFill>
                  <a:schemeClr val="tx1"/>
                </a:solidFill>
                <a:effectLst/>
                <a:latin typeface="+mn-lt"/>
                <a:ea typeface="+mn-ea"/>
                <a:cs typeface="+mn-cs"/>
              </a:rPr>
              <a:t>: All students attend and listen. It is good for them to all be exposed to this career even if it doesn’t exactly align with their career goals.  </a:t>
            </a:r>
          </a:p>
          <a:p>
            <a:pPr lvl="0"/>
            <a:r>
              <a:rPr lang="en-US" sz="1200" b="1" kern="1200" dirty="0">
                <a:solidFill>
                  <a:schemeClr val="tx1"/>
                </a:solidFill>
                <a:effectLst/>
                <a:latin typeface="+mn-lt"/>
                <a:ea typeface="+mn-ea"/>
                <a:cs typeface="+mn-cs"/>
              </a:rPr>
              <a:t>Personalized</a:t>
            </a:r>
            <a:r>
              <a:rPr lang="en-US" sz="1200" kern="1200" dirty="0">
                <a:solidFill>
                  <a:schemeClr val="tx1"/>
                </a:solidFill>
                <a:effectLst/>
                <a:latin typeface="+mn-lt"/>
                <a:ea typeface="+mn-ea"/>
                <a:cs typeface="+mn-cs"/>
              </a:rPr>
              <a:t>: Consider the goals of all the students in the group and identify aspects of the speaker’s career that are applicable to each of the student’s interest. Prepare students to ask questions that will help them to gain the knowledge they need to know if they are interested in aspects of the career, even if they don’t specifically want to be a photographer.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31</a:t>
            </a:fld>
            <a:endParaRPr lang="en-US" dirty="0"/>
          </a:p>
        </p:txBody>
      </p:sp>
    </p:spTree>
    <p:extLst>
      <p:ext uri="{BB962C8B-B14F-4D97-AF65-F5344CB8AC3E}">
        <p14:creationId xmlns:p14="http://schemas.microsoft.com/office/powerpoint/2010/main" val="3318922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32: Job Exploration Chat Discussion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other information could this speaker provide that would personalize this experience for students who may not be specifically interested in photography?</a:t>
            </a:r>
          </a:p>
          <a:p>
            <a:pPr lvl="1"/>
            <a:r>
              <a:rPr lang="en-US" sz="1200" kern="1200" dirty="0">
                <a:solidFill>
                  <a:schemeClr val="tx1"/>
                </a:solidFill>
                <a:effectLst/>
                <a:latin typeface="+mn-lt"/>
                <a:ea typeface="+mn-ea"/>
                <a:cs typeface="+mn-cs"/>
              </a:rPr>
              <a:t>Share about owning own business </a:t>
            </a:r>
          </a:p>
          <a:p>
            <a:pPr lvl="1"/>
            <a:r>
              <a:rPr lang="en-US" sz="1200" kern="1200" dirty="0">
                <a:solidFill>
                  <a:schemeClr val="tx1"/>
                </a:solidFill>
                <a:effectLst/>
                <a:latin typeface="+mn-lt"/>
                <a:ea typeface="+mn-ea"/>
                <a:cs typeface="+mn-cs"/>
              </a:rPr>
              <a:t>Share about how they market their business </a:t>
            </a:r>
          </a:p>
          <a:p>
            <a:pPr lvl="1"/>
            <a:r>
              <a:rPr lang="en-US" sz="1200" kern="1200" dirty="0">
                <a:solidFill>
                  <a:schemeClr val="tx1"/>
                </a:solidFill>
                <a:effectLst/>
                <a:latin typeface="+mn-lt"/>
                <a:ea typeface="+mn-ea"/>
                <a:cs typeface="+mn-cs"/>
              </a:rPr>
              <a:t>Share about conflict resolution with customers (soft skills)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32</a:t>
            </a:fld>
            <a:endParaRPr lang="en-US" dirty="0"/>
          </a:p>
        </p:txBody>
      </p:sp>
    </p:spTree>
    <p:extLst>
      <p:ext uri="{BB962C8B-B14F-4D97-AF65-F5344CB8AC3E}">
        <p14:creationId xmlns:p14="http://schemas.microsoft.com/office/powerpoint/2010/main" val="73620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classroom teacher has instructed students on the steps to using assertive communication when asking for help and requesting supports or accommodations. The provider is going to build off the teacher’s lesson by completing a role-play activity with students so that they can practice using assertive communication.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34</a:t>
            </a:fld>
            <a:endParaRPr lang="en-US" dirty="0"/>
          </a:p>
        </p:txBody>
      </p:sp>
    </p:spTree>
    <p:extLst>
      <p:ext uri="{BB962C8B-B14F-4D97-AF65-F5344CB8AC3E}">
        <p14:creationId xmlns:p14="http://schemas.microsoft.com/office/powerpoint/2010/main" val="2269027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35: Instruction in Self-Advocacy Standard vs Personalized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Standard</a:t>
            </a:r>
            <a:r>
              <a:rPr lang="en-US" sz="1200" kern="1200" dirty="0">
                <a:solidFill>
                  <a:schemeClr val="tx1"/>
                </a:solidFill>
                <a:effectLst/>
                <a:latin typeface="+mn-lt"/>
                <a:ea typeface="+mn-ea"/>
                <a:cs typeface="+mn-cs"/>
              </a:rPr>
              <a:t>: The provider finds three role-play scripts that provide examples of conversations using assertive communication that students can read through to practice using assertive communication. </a:t>
            </a:r>
          </a:p>
          <a:p>
            <a:pPr lvl="0"/>
            <a:r>
              <a:rPr lang="en-US" sz="1200" b="1" kern="1200" dirty="0">
                <a:solidFill>
                  <a:schemeClr val="tx1"/>
                </a:solidFill>
                <a:effectLst/>
                <a:latin typeface="+mn-lt"/>
                <a:ea typeface="+mn-ea"/>
                <a:cs typeface="+mn-cs"/>
              </a:rPr>
              <a:t>Personalized</a:t>
            </a:r>
            <a:r>
              <a:rPr lang="en-US" sz="1200" kern="1200" dirty="0">
                <a:solidFill>
                  <a:schemeClr val="tx1"/>
                </a:solidFill>
                <a:effectLst/>
                <a:latin typeface="+mn-lt"/>
                <a:ea typeface="+mn-ea"/>
                <a:cs typeface="+mn-cs"/>
              </a:rPr>
              <a:t>: The provider knows that half of the students in the group want to go into PSE after graduation and the other half want to go into the workplace. The students are grouped and given role-play scenarios to work through that specifically would take place in a workplace or PSE situation.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35</a:t>
            </a:fld>
            <a:endParaRPr lang="en-US" dirty="0"/>
          </a:p>
        </p:txBody>
      </p:sp>
    </p:spTree>
    <p:extLst>
      <p:ext uri="{BB962C8B-B14F-4D97-AF65-F5344CB8AC3E}">
        <p14:creationId xmlns:p14="http://schemas.microsoft.com/office/powerpoint/2010/main" val="22358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36: Instruction in Self-Advocacy Chat Discussion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other ways could this activity be personalized for individuals during group instruction?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students interested in going to work after graduation practice disclosing their disability to a manager or supervisor.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students interested in PSE role-play  a conversation with a disability services office staff member.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Practice specific situation students have expressed are difficult for them to be assertive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PSE students practice requesting accommodations from a professor and the workplace students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Practice being assertive based on who they are speaking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Some students may not have the skills to communicate their needs so you may have to back up and start there with what they need to share</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36</a:t>
            </a:fld>
            <a:endParaRPr lang="en-US" dirty="0"/>
          </a:p>
        </p:txBody>
      </p:sp>
    </p:spTree>
    <p:extLst>
      <p:ext uri="{BB962C8B-B14F-4D97-AF65-F5344CB8AC3E}">
        <p14:creationId xmlns:p14="http://schemas.microsoft.com/office/powerpoint/2010/main" val="106528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students in your instructional group want to attend some type of PSE after high school, but they all have different career goals that require different credentials, certificates, or degrees.</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38</a:t>
            </a:fld>
            <a:endParaRPr lang="en-US" dirty="0"/>
          </a:p>
        </p:txBody>
      </p:sp>
    </p:spTree>
    <p:extLst>
      <p:ext uri="{BB962C8B-B14F-4D97-AF65-F5344CB8AC3E}">
        <p14:creationId xmlns:p14="http://schemas.microsoft.com/office/powerpoint/2010/main" val="1472446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39: Counseling on PSE Standard vs Personalized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Standard: </a:t>
            </a:r>
            <a:r>
              <a:rPr lang="en-US" sz="1200" kern="1200" dirty="0">
                <a:solidFill>
                  <a:schemeClr val="tx1"/>
                </a:solidFill>
                <a:effectLst/>
                <a:latin typeface="+mn-lt"/>
                <a:ea typeface="+mn-ea"/>
                <a:cs typeface="+mn-cs"/>
              </a:rPr>
              <a:t>The students will complete a group activity doing research so that they can compare the different options for PSE and the types of credentials that can be obtained by completing the programs.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Personalized: </a:t>
            </a:r>
            <a:r>
              <a:rPr lang="en-US" sz="1200" kern="1200" dirty="0">
                <a:solidFill>
                  <a:schemeClr val="tx1"/>
                </a:solidFill>
                <a:effectLst/>
                <a:latin typeface="+mn-lt"/>
                <a:ea typeface="+mn-ea"/>
                <a:cs typeface="+mn-cs"/>
              </a:rPr>
              <a:t>Pair students according to their career interests and the level of education that will be needed for them to achieve their career goals. Each pair research options that are relevant to their own goals. The pairs then share their findings with each other, and the provider leads a discussion on the opportunities.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39</a:t>
            </a:fld>
            <a:endParaRPr lang="en-US" dirty="0"/>
          </a:p>
        </p:txBody>
      </p:sp>
    </p:spTree>
    <p:extLst>
      <p:ext uri="{BB962C8B-B14F-4D97-AF65-F5344CB8AC3E}">
        <p14:creationId xmlns:p14="http://schemas.microsoft.com/office/powerpoint/2010/main" val="1484135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40: Counseling on PSE Chat Discussion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are benefits of students with common goals working together as they research PSE options?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Students who are both interested in attending TCATS work together to research them and narrow down which have the programs they need to meet their career goals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During the presentations, a student who thought their only option was a university realizes that they may now be interested in a community college</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40</a:t>
            </a:fld>
            <a:endParaRPr lang="en-US" dirty="0"/>
          </a:p>
        </p:txBody>
      </p:sp>
    </p:spTree>
    <p:extLst>
      <p:ext uri="{BB962C8B-B14F-4D97-AF65-F5344CB8AC3E}">
        <p14:creationId xmlns:p14="http://schemas.microsoft.com/office/powerpoint/2010/main" val="1753505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41</a:t>
            </a:fld>
            <a:endParaRPr lang="en-US"/>
          </a:p>
        </p:txBody>
      </p:sp>
    </p:spTree>
    <p:extLst>
      <p:ext uri="{BB962C8B-B14F-4D97-AF65-F5344CB8AC3E}">
        <p14:creationId xmlns:p14="http://schemas.microsoft.com/office/powerpoint/2010/main" val="130151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provider is instructing students on how to complete a resume. None of the students in the group have a resume, but the classroom teacher has done some instruction on the vocabulary and sections of a resume. The provider is going to have the students start developing content to practice creating a resume.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42</a:t>
            </a:fld>
            <a:endParaRPr lang="en-US" dirty="0"/>
          </a:p>
        </p:txBody>
      </p:sp>
    </p:spTree>
    <p:extLst>
      <p:ext uri="{BB962C8B-B14F-4D97-AF65-F5344CB8AC3E}">
        <p14:creationId xmlns:p14="http://schemas.microsoft.com/office/powerpoint/2010/main" val="56860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Why is this Cake on Fire?</a:t>
            </a:r>
            <a:r>
              <a:rPr lang="en-US" i="1" dirty="0"/>
              <a:t> </a:t>
            </a:r>
            <a:r>
              <a:rPr lang="en-US" dirty="0"/>
              <a:t>Article  </a:t>
            </a:r>
          </a:p>
          <a:p>
            <a:r>
              <a:rPr lang="en-US" dirty="0"/>
              <a:t>·       Imagine being a small child and hearing your parents talk about your birthday party each year. You hear their excitement as they talk and plan the theme of the party as well as who will be invited. Each year, you hear more and more about your birthday party the closer it gets. Then your birthday comes every year and goes and no one invited you to your party</a:t>
            </a:r>
            <a:endParaRPr lang="en-US" dirty="0">
              <a:cs typeface="Calibri"/>
            </a:endParaRPr>
          </a:p>
          <a:p>
            <a:r>
              <a:rPr lang="en-US" dirty="0"/>
              <a:t>·      Several years later as a teenager, you catch a snippet of a conversation about your birthday party. However, this year you receive an invitation to your party. Your parents inform you that you are a teenager now and are old enough to help with everything that a birthday party involves. You are confused and unsure why you would want to be involved since you haven’t been included all along. At this point, you don’t know how to help with the party since it has been happening without you all these years.  </a:t>
            </a:r>
            <a:endParaRPr lang="en-US" dirty="0">
              <a:cs typeface="Calibri"/>
            </a:endParaRPr>
          </a:p>
          <a:p>
            <a:r>
              <a:rPr lang="en-US" dirty="0"/>
              <a:t>·       Imagine this scenario again but this time imagine the party is an transition planning meeting rather than a birthday party.  </a:t>
            </a:r>
            <a:endParaRPr lang="en-US" dirty="0">
              <a:cs typeface="Calibri"/>
            </a:endParaRPr>
          </a:p>
          <a:p>
            <a:r>
              <a:rPr lang="en-US" dirty="0"/>
              <a:t>·       </a:t>
            </a:r>
            <a:r>
              <a:rPr lang="en-US" b="1" dirty="0"/>
              <a:t>This scenario comes to us from the article </a:t>
            </a:r>
            <a:r>
              <a:rPr lang="en-US" b="1" i="1" dirty="0"/>
              <a:t>Why Is This Cake on Fire? Inviting Students Into the IEP Process</a:t>
            </a:r>
            <a:r>
              <a:rPr lang="en-US" b="1" dirty="0"/>
              <a:t> By Jamie Van </a:t>
            </a:r>
            <a:r>
              <a:rPr lang="en-US" b="1" dirty="0" err="1"/>
              <a:t>Dycke</a:t>
            </a:r>
            <a:r>
              <a:rPr lang="en-US" b="1" dirty="0"/>
              <a:t>, James Martin, and David Lovett. </a:t>
            </a:r>
            <a:r>
              <a:rPr lang="en-US" dirty="0"/>
              <a:t> </a:t>
            </a:r>
          </a:p>
        </p:txBody>
      </p:sp>
      <p:sp>
        <p:nvSpPr>
          <p:cNvPr id="4" name="Slide Number Placeholder 3"/>
          <p:cNvSpPr>
            <a:spLocks noGrp="1"/>
          </p:cNvSpPr>
          <p:nvPr>
            <p:ph type="sldNum" sz="quarter" idx="5"/>
          </p:nvPr>
        </p:nvSpPr>
        <p:spPr/>
        <p:txBody>
          <a:bodyPr/>
          <a:lstStyle/>
          <a:p>
            <a:fld id="{47F206C3-B309-1C4F-9691-D920F527615B}" type="slidenum">
              <a:rPr lang="en-US" smtClean="0"/>
              <a:t>4</a:t>
            </a:fld>
            <a:endParaRPr lang="en-US"/>
          </a:p>
        </p:txBody>
      </p:sp>
    </p:spTree>
    <p:extLst>
      <p:ext uri="{BB962C8B-B14F-4D97-AF65-F5344CB8AC3E}">
        <p14:creationId xmlns:p14="http://schemas.microsoft.com/office/powerpoint/2010/main" val="3918439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43: Workplace Readiness Training Standard vs Personalized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Standard: </a:t>
            </a:r>
            <a:r>
              <a:rPr lang="en-US" sz="1200" kern="1200" dirty="0">
                <a:solidFill>
                  <a:schemeClr val="tx1"/>
                </a:solidFill>
                <a:effectLst/>
                <a:latin typeface="+mn-lt"/>
                <a:ea typeface="+mn-ea"/>
                <a:cs typeface="+mn-cs"/>
              </a:rPr>
              <a:t>The provider gives students a basic resume template. As a group they go through each part of the resume and fill in the information using the sentence stems and prompts provided on the template.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Personalized: </a:t>
            </a:r>
            <a:r>
              <a:rPr lang="en-US" sz="1200" kern="1200" dirty="0">
                <a:solidFill>
                  <a:schemeClr val="tx1"/>
                </a:solidFill>
                <a:effectLst/>
                <a:latin typeface="+mn-lt"/>
                <a:ea typeface="+mn-ea"/>
                <a:cs typeface="+mn-cs"/>
              </a:rPr>
              <a:t>Prior to the activity the provider looks at the student’s career goals and provides the students with targeted resume templates and prompts based on their career interests. As a group they complete targeted resumes and discuss the similarities and differences.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43</a:t>
            </a:fld>
            <a:endParaRPr lang="en-US" dirty="0"/>
          </a:p>
        </p:txBody>
      </p:sp>
    </p:spTree>
    <p:extLst>
      <p:ext uri="{BB962C8B-B14F-4D97-AF65-F5344CB8AC3E}">
        <p14:creationId xmlns:p14="http://schemas.microsoft.com/office/powerpoint/2010/main" val="1859908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Slide 44: Workplace Readiness Training Chat Discussion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other ways could you personalize a resume building activity?</a:t>
            </a:r>
          </a:p>
          <a:p>
            <a:pPr lvl="1"/>
            <a:r>
              <a:rPr lang="en-US" sz="1200" kern="1200" dirty="0">
                <a:solidFill>
                  <a:schemeClr val="tx1"/>
                </a:solidFill>
                <a:effectLst/>
                <a:latin typeface="+mn-lt"/>
                <a:ea typeface="+mn-ea"/>
                <a:cs typeface="+mn-cs"/>
              </a:rPr>
              <a:t>A student who knows exactly what position they want to apply for would practice using phrasing similar to the specific job description and tailor their resume to that specific job.</a:t>
            </a:r>
          </a:p>
          <a:p>
            <a:pPr lvl="1"/>
            <a:r>
              <a:rPr lang="en-US" sz="1200" kern="1200" dirty="0">
                <a:solidFill>
                  <a:schemeClr val="tx1"/>
                </a:solidFill>
                <a:effectLst/>
                <a:latin typeface="+mn-lt"/>
                <a:ea typeface="+mn-ea"/>
                <a:cs typeface="+mn-cs"/>
              </a:rPr>
              <a:t>Students who are unsure about what specific job they want can practice identifying how to customize them based on specific job openings.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44</a:t>
            </a:fld>
            <a:endParaRPr lang="en-US" dirty="0"/>
          </a:p>
        </p:txBody>
      </p:sp>
    </p:spTree>
    <p:extLst>
      <p:ext uri="{BB962C8B-B14F-4D97-AF65-F5344CB8AC3E}">
        <p14:creationId xmlns:p14="http://schemas.microsoft.com/office/powerpoint/2010/main" val="2776264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provider has a connection at a local hotel that is willing to provide a job shadowing experience for students. None of the students in the group are specifically interested in a career in hospitality and tourism, but it is still a good opportunity, so the provider schedules the tour. Prior to the tour the provider prepares them with a group activity</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46</a:t>
            </a:fld>
            <a:endParaRPr lang="en-US" dirty="0"/>
          </a:p>
        </p:txBody>
      </p:sp>
    </p:spTree>
    <p:extLst>
      <p:ext uri="{BB962C8B-B14F-4D97-AF65-F5344CB8AC3E}">
        <p14:creationId xmlns:p14="http://schemas.microsoft.com/office/powerpoint/2010/main" val="3366575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Standard: </a:t>
            </a:r>
            <a:r>
              <a:rPr lang="en-US" sz="1200" kern="1200" dirty="0">
                <a:solidFill>
                  <a:schemeClr val="tx1"/>
                </a:solidFill>
                <a:effectLst/>
                <a:latin typeface="+mn-lt"/>
                <a:ea typeface="+mn-ea"/>
                <a:cs typeface="+mn-cs"/>
              </a:rPr>
              <a:t>The provider reviews the jobs at a hotel and lets the students know that they will be able to shadow different job types and observe many job tasks. The provider gives students a checklist to fill out while shadowing with a place to record any jobs or tasks that they want to learn more about.   </a:t>
            </a:r>
          </a:p>
          <a:p>
            <a:r>
              <a:rPr lang="en-US" sz="1200" b="1" kern="1200" dirty="0">
                <a:solidFill>
                  <a:schemeClr val="tx1"/>
                </a:solidFill>
                <a:effectLst/>
                <a:latin typeface="+mn-lt"/>
                <a:ea typeface="+mn-ea"/>
                <a:cs typeface="+mn-cs"/>
              </a:rPr>
              <a:t>Personalized: </a:t>
            </a:r>
            <a:r>
              <a:rPr lang="en-US" sz="1200" kern="1200" dirty="0">
                <a:solidFill>
                  <a:schemeClr val="tx1"/>
                </a:solidFill>
                <a:effectLst/>
                <a:latin typeface="+mn-lt"/>
                <a:ea typeface="+mn-ea"/>
                <a:cs typeface="+mn-cs"/>
              </a:rPr>
              <a:t>The provider looks at the career goals and interests of the 4 students in the group. Together they make a list of all the different positions and job titles that work in a hotel and identify the ones that may fit into their career clusters of interest. They prepare the students for the job shadow by discussing with them the connections between their specific career interests and the types of jobs that they will observe at the hotel.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47</a:t>
            </a:fld>
            <a:endParaRPr lang="en-US" dirty="0"/>
          </a:p>
        </p:txBody>
      </p:sp>
    </p:spTree>
    <p:extLst>
      <p:ext uri="{BB962C8B-B14F-4D97-AF65-F5344CB8AC3E}">
        <p14:creationId xmlns:p14="http://schemas.microsoft.com/office/powerpoint/2010/main" val="4204380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48: Work-Based Learning Experiences Chat Discussion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are the benefits of pre-planning with students for a work-based learning experience? </a:t>
            </a:r>
          </a:p>
          <a:p>
            <a:pPr lvl="1"/>
            <a:r>
              <a:rPr lang="en-US" sz="1200" kern="1200" dirty="0">
                <a:solidFill>
                  <a:schemeClr val="tx1"/>
                </a:solidFill>
                <a:effectLst/>
                <a:latin typeface="+mn-lt"/>
                <a:ea typeface="+mn-ea"/>
                <a:cs typeface="+mn-cs"/>
              </a:rPr>
              <a:t>Students are guiding the experience and what they want to gain</a:t>
            </a:r>
          </a:p>
          <a:p>
            <a:pPr lvl="1"/>
            <a:r>
              <a:rPr lang="en-US" sz="1200" kern="1200" dirty="0">
                <a:solidFill>
                  <a:schemeClr val="tx1"/>
                </a:solidFill>
                <a:effectLst/>
                <a:latin typeface="+mn-lt"/>
                <a:ea typeface="+mn-ea"/>
                <a:cs typeface="+mn-cs"/>
              </a:rPr>
              <a:t>A student who has rated hospitality and tourism low on their career cluster assessment but is highly interested in architecture and construction is able identify that he wants to shadow a maintenance technician. </a:t>
            </a:r>
          </a:p>
          <a:p>
            <a:pPr lvl="1"/>
            <a:r>
              <a:rPr lang="en-US" sz="1200" kern="1200" dirty="0">
                <a:solidFill>
                  <a:schemeClr val="tx1"/>
                </a:solidFill>
                <a:effectLst/>
                <a:latin typeface="+mn-lt"/>
                <a:ea typeface="+mn-ea"/>
                <a:cs typeface="+mn-cs"/>
              </a:rPr>
              <a:t>Students may be more open to learning about other jobs that are available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48</a:t>
            </a:fld>
            <a:endParaRPr lang="en-US" dirty="0"/>
          </a:p>
        </p:txBody>
      </p:sp>
    </p:spTree>
    <p:extLst>
      <p:ext uri="{BB962C8B-B14F-4D97-AF65-F5344CB8AC3E}">
        <p14:creationId xmlns:p14="http://schemas.microsoft.com/office/powerpoint/2010/main" val="3518704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50</a:t>
            </a:fld>
            <a:endParaRPr lang="en-US"/>
          </a:p>
        </p:txBody>
      </p:sp>
    </p:spTree>
    <p:extLst>
      <p:ext uri="{BB962C8B-B14F-4D97-AF65-F5344CB8AC3E}">
        <p14:creationId xmlns:p14="http://schemas.microsoft.com/office/powerpoint/2010/main" val="3363490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discussed the components of person-driven planning, we are going to look at two students, Isaiah and Sophie. Isaiah is a first-year college student. Sophie is in 9th grade. Throughout this section of our training, we will be using a person-driven approach to instruct Sophie on making her post-school decisions through different scenarios. As we go through our scenario today, we have created a Google Document with all the information you will need. We will be put the link to that document in the chat.</a:t>
            </a:r>
          </a:p>
        </p:txBody>
      </p:sp>
      <p:sp>
        <p:nvSpPr>
          <p:cNvPr id="4" name="Slide Number Placeholder 3"/>
          <p:cNvSpPr>
            <a:spLocks noGrp="1"/>
          </p:cNvSpPr>
          <p:nvPr>
            <p:ph type="sldNum" sz="quarter" idx="5"/>
          </p:nvPr>
        </p:nvSpPr>
        <p:spPr/>
        <p:txBody>
          <a:bodyPr/>
          <a:lstStyle/>
          <a:p>
            <a:fld id="{47F206C3-B309-1C4F-9691-D920F527615B}" type="slidenum">
              <a:rPr lang="en-US" smtClean="0"/>
              <a:t>51</a:t>
            </a:fld>
            <a:endParaRPr lang="en-US"/>
          </a:p>
        </p:txBody>
      </p:sp>
    </p:spTree>
    <p:extLst>
      <p:ext uri="{BB962C8B-B14F-4D97-AF65-F5344CB8AC3E}">
        <p14:creationId xmlns:p14="http://schemas.microsoft.com/office/powerpoint/2010/main" val="1200059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Through our other projects we have met students like Isaiah. Isaiah is in college and has experienced a lot of success with the use of person-driven planning with setting his postsecondary goals.  Isaiah was chosen to help us highlight the importance of person-driven approaches and personalizing Pre-ETS. As we go through this section of the training, you will see the outcome of how person-driven planning has helped Isaiah gain experiences to help him be the driver seat of his future. We will be looking at Sophie as a beginning stage. Sophie is perfect candidate for person-driven planning as she is a 9th grader and is at the beginning stages of her planning for her future. We can empower Sophie to express her needs, desires, and interests in person-driven approaches.</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52</a:t>
            </a:fld>
            <a:endParaRPr lang="en-US"/>
          </a:p>
        </p:txBody>
      </p:sp>
    </p:spTree>
    <p:extLst>
      <p:ext uri="{BB962C8B-B14F-4D97-AF65-F5344CB8AC3E}">
        <p14:creationId xmlns:p14="http://schemas.microsoft.com/office/powerpoint/2010/main" val="2940271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Inset video of Isaiah introducing himself and talking about the careers he is interested in. </a:t>
            </a:r>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7F206C3-B309-1C4F-9691-D920F527615B}" type="slidenum">
              <a:rPr lang="en-US" smtClean="0"/>
              <a:t>53</a:t>
            </a:fld>
            <a:endParaRPr lang="en-US"/>
          </a:p>
        </p:txBody>
      </p:sp>
    </p:spTree>
    <p:extLst>
      <p:ext uri="{BB962C8B-B14F-4D97-AF65-F5344CB8AC3E}">
        <p14:creationId xmlns:p14="http://schemas.microsoft.com/office/powerpoint/2010/main" val="1033961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video, we were able to get a picture of who Isaiah is. He discussed his career goals, interests, work experiences, and his support system. Isaiah even discussed how in his transition meetings, he made the choices about his future. With the help of person-driven planning, Isaiah was about to reach his goal of attending college. Now, let’s work to get Sophie there. As a Pre-ETS provider you are assigned a new group of 9th grade students. You decided to interview the students to begin building rapport with them. Sophie is one of the students in the class, and she is interested in learning more about her future career options. You complete an initial interview to learn more about Sophie and her preferences, interests, needs, and strengths.</a:t>
            </a:r>
          </a:p>
        </p:txBody>
      </p:sp>
      <p:sp>
        <p:nvSpPr>
          <p:cNvPr id="4" name="Slide Number Placeholder 3"/>
          <p:cNvSpPr>
            <a:spLocks noGrp="1"/>
          </p:cNvSpPr>
          <p:nvPr>
            <p:ph type="sldNum" sz="quarter" idx="5"/>
          </p:nvPr>
        </p:nvSpPr>
        <p:spPr/>
        <p:txBody>
          <a:bodyPr/>
          <a:lstStyle/>
          <a:p>
            <a:fld id="{47F206C3-B309-1C4F-9691-D920F527615B}" type="slidenum">
              <a:rPr lang="en-US" smtClean="0"/>
              <a:t>54</a:t>
            </a:fld>
            <a:endParaRPr lang="en-US"/>
          </a:p>
        </p:txBody>
      </p:sp>
    </p:spTree>
    <p:extLst>
      <p:ext uri="{BB962C8B-B14F-4D97-AF65-F5344CB8AC3E}">
        <p14:creationId xmlns:p14="http://schemas.microsoft.com/office/powerpoint/2010/main" val="412078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 article specifically references the student being involved in IEP meetings, this mindset can be applied to any type of service delivery or support planning for students.  </a:t>
            </a:r>
          </a:p>
          <a:p>
            <a:r>
              <a:rPr lang="en-US" dirty="0"/>
              <a:t>·      The students we serve have a lot of different meetings they may attend – IEP, 504, transition, SLP and even meeting with doctors. As student participate in these meetings, they may not understand what is discussed, how it may affect them, or how meetings even relate to reaching their goals.</a:t>
            </a:r>
            <a:endParaRPr lang="en-US" dirty="0">
              <a:cs typeface="Calibri"/>
            </a:endParaRPr>
          </a:p>
          <a:p>
            <a:r>
              <a:rPr lang="en-US" dirty="0"/>
              <a:t>o   As providers, you have the opportunity to help students understand the importance of these meetings and collaborate with the support team.</a:t>
            </a:r>
            <a:endParaRPr lang="en-US" dirty="0">
              <a:cs typeface="Calibri"/>
            </a:endParaRPr>
          </a:p>
          <a:p>
            <a:r>
              <a:rPr lang="en-US" dirty="0"/>
              <a:t>·      Imagine how it would feel if decisions about your life were made for you. You didn’t get to choose your path, rather it is chosen for you.  </a:t>
            </a:r>
            <a:endParaRPr lang="en-US" dirty="0">
              <a:cs typeface="Calibri"/>
            </a:endParaRPr>
          </a:p>
          <a:p>
            <a:r>
              <a:rPr lang="en-US" dirty="0"/>
              <a:t>·       Imagine how powerful including students early and focus on a person driven approach to meetings. How powerful could these meetings be if students are driving the direction of the meetings?   </a:t>
            </a:r>
            <a:endParaRPr lang="en-US" dirty="0">
              <a:cs typeface="Calibri"/>
            </a:endParaRPr>
          </a:p>
          <a:p>
            <a:r>
              <a:rPr lang="en-US" dirty="0"/>
              <a:t>·       Let’s learn more about person driven mindset and how important this approach is for students  </a:t>
            </a:r>
            <a:endParaRPr lang="en-US" dirty="0">
              <a:cs typeface="Calibri"/>
            </a:endParaRPr>
          </a:p>
        </p:txBody>
      </p:sp>
      <p:sp>
        <p:nvSpPr>
          <p:cNvPr id="4" name="Slide Number Placeholder 3"/>
          <p:cNvSpPr>
            <a:spLocks noGrp="1"/>
          </p:cNvSpPr>
          <p:nvPr>
            <p:ph type="sldNum" sz="quarter" idx="5"/>
          </p:nvPr>
        </p:nvSpPr>
        <p:spPr/>
        <p:txBody>
          <a:bodyPr/>
          <a:lstStyle/>
          <a:p>
            <a:fld id="{47F206C3-B309-1C4F-9691-D920F527615B}" type="slidenum">
              <a:rPr lang="en-US" smtClean="0"/>
              <a:t>5</a:t>
            </a:fld>
            <a:endParaRPr lang="en-US"/>
          </a:p>
        </p:txBody>
      </p:sp>
    </p:spTree>
    <p:extLst>
      <p:ext uri="{BB962C8B-B14F-4D97-AF65-F5344CB8AC3E}">
        <p14:creationId xmlns:p14="http://schemas.microsoft.com/office/powerpoint/2010/main" val="1378880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brainstorm some questions you could ask Sophie to figure out what she is interested in. We will be using a Sli.do poll to collect your answers. You can either scan the QR code on your screen or simply click the link in the chat. The QR code or link will take you to our poll. Let’s take a few minutes to gather answers.</a:t>
            </a:r>
          </a:p>
        </p:txBody>
      </p:sp>
      <p:sp>
        <p:nvSpPr>
          <p:cNvPr id="4" name="Slide Number Placeholder 3"/>
          <p:cNvSpPr>
            <a:spLocks noGrp="1"/>
          </p:cNvSpPr>
          <p:nvPr>
            <p:ph type="sldNum" sz="quarter" idx="5"/>
          </p:nvPr>
        </p:nvSpPr>
        <p:spPr/>
        <p:txBody>
          <a:bodyPr/>
          <a:lstStyle/>
          <a:p>
            <a:fld id="{47F206C3-B309-1C4F-9691-D920F527615B}" type="slidenum">
              <a:rPr lang="en-US" smtClean="0"/>
              <a:t>55</a:t>
            </a:fld>
            <a:endParaRPr lang="en-US"/>
          </a:p>
        </p:txBody>
      </p:sp>
    </p:spTree>
    <p:extLst>
      <p:ext uri="{BB962C8B-B14F-4D97-AF65-F5344CB8AC3E}">
        <p14:creationId xmlns:p14="http://schemas.microsoft.com/office/powerpoint/2010/main" val="770033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an informational interview with Sophie and here is what we learned from Sophie:  </a:t>
            </a:r>
          </a:p>
          <a:p>
            <a:r>
              <a:rPr lang="en-US" dirty="0"/>
              <a:t>·      She wants to work after graduation and plans to get her driver’s license next year</a:t>
            </a:r>
            <a:endParaRPr lang="en-US" dirty="0">
              <a:cs typeface="Calibri"/>
            </a:endParaRPr>
          </a:p>
          <a:p>
            <a:r>
              <a:rPr lang="en-US" dirty="0"/>
              <a:t>·      Sophie is organized, enjoys meeting new people, worked in a restaurant and enjoyed serving customers and listening to their stories</a:t>
            </a:r>
            <a:endParaRPr lang="en-US" dirty="0">
              <a:cs typeface="Calibri"/>
            </a:endParaRPr>
          </a:p>
          <a:p>
            <a:r>
              <a:rPr lang="en-US" dirty="0"/>
              <a:t>·      Sophie is interested in traveling, and learning about historical facts when she’s goes somewhere new</a:t>
            </a:r>
            <a:endParaRPr lang="en-US" dirty="0">
              <a:cs typeface="Calibri"/>
            </a:endParaRPr>
          </a:p>
          <a:p>
            <a:r>
              <a:rPr lang="en-US" dirty="0"/>
              <a:t>·      Her support system is her mom, dad, best friend, teacher, guidance counselor, and Pre-ETS provider.</a:t>
            </a:r>
            <a:endParaRPr lang="en-US" dirty="0">
              <a:cs typeface="Calibri"/>
            </a:endParaRPr>
          </a:p>
          <a:p>
            <a:r>
              <a:rPr lang="en-US" dirty="0"/>
              <a:t>·      Sophie is not sure of how to obtain her goals, but she knows she wants to feel more prepared for when she graduates</a:t>
            </a:r>
            <a:endParaRPr lang="en-US" dirty="0">
              <a:cs typeface="Calibri"/>
            </a:endParaRPr>
          </a:p>
        </p:txBody>
      </p:sp>
      <p:sp>
        <p:nvSpPr>
          <p:cNvPr id="4" name="Slide Number Placeholder 3"/>
          <p:cNvSpPr>
            <a:spLocks noGrp="1"/>
          </p:cNvSpPr>
          <p:nvPr>
            <p:ph type="sldNum" sz="quarter" idx="5"/>
          </p:nvPr>
        </p:nvSpPr>
        <p:spPr/>
        <p:txBody>
          <a:bodyPr/>
          <a:lstStyle/>
          <a:p>
            <a:fld id="{47F206C3-B309-1C4F-9691-D920F527615B}" type="slidenum">
              <a:rPr lang="en-US" smtClean="0"/>
              <a:t>56</a:t>
            </a:fld>
            <a:endParaRPr lang="en-US"/>
          </a:p>
        </p:txBody>
      </p:sp>
    </p:spTree>
    <p:extLst>
      <p:ext uri="{BB962C8B-B14F-4D97-AF65-F5344CB8AC3E}">
        <p14:creationId xmlns:p14="http://schemas.microsoft.com/office/powerpoint/2010/main" val="2441116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explore careers with Sophie, let’s hear from Isaiah on how he explored different career options</a:t>
            </a:r>
            <a:r>
              <a:rPr lang="en-US" dirty="0"/>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video to talk about career planning and how he learned more about careers he is interested in. </a:t>
            </a:r>
          </a:p>
          <a:p>
            <a:endParaRPr lang="en-US" dirty="0"/>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57</a:t>
            </a:fld>
            <a:endParaRPr lang="en-US"/>
          </a:p>
        </p:txBody>
      </p:sp>
    </p:spTree>
    <p:extLst>
      <p:ext uri="{BB962C8B-B14F-4D97-AF65-F5344CB8AC3E}">
        <p14:creationId xmlns:p14="http://schemas.microsoft.com/office/powerpoint/2010/main" val="1560475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Isaiah has had a lot of opportunities to explore different careers to help him with determining his future. As you can see, Isaiah is very far along in his career exploration. He has completed multiple career rotations as well as career assessments to help his determine the right career for him. Even though he is starting a new journey in his life, Isaiah continues to explore career options even though he may know what he wants to do. This continued career exploration is helping Isaiah make the best career choice for himself.</a:t>
            </a:r>
          </a:p>
          <a:p>
            <a:r>
              <a:rPr lang="en-US" dirty="0"/>
              <a:t> </a:t>
            </a:r>
            <a:endParaRPr lang="en-US" dirty="0">
              <a:cs typeface="Calibri"/>
            </a:endParaRPr>
          </a:p>
          <a:p>
            <a:r>
              <a:rPr lang="en-US" dirty="0"/>
              <a:t>Now that we know more about Sophie, let’s help her plan her postsecondary goals. Since Sophie has just entered the 9th grade, she hasn’t had much exposure to different careers.  You decided to have the class complete the My Next Move career assessment through O-Net. Sophie completed her assessment and have a discussion with Sophie about her results. Sophie was matched with a receptionist position. </a:t>
            </a:r>
          </a:p>
        </p:txBody>
      </p:sp>
      <p:sp>
        <p:nvSpPr>
          <p:cNvPr id="4" name="Slide Number Placeholder 3"/>
          <p:cNvSpPr>
            <a:spLocks noGrp="1"/>
          </p:cNvSpPr>
          <p:nvPr>
            <p:ph type="sldNum" sz="quarter" idx="5"/>
          </p:nvPr>
        </p:nvSpPr>
        <p:spPr/>
        <p:txBody>
          <a:bodyPr/>
          <a:lstStyle/>
          <a:p>
            <a:fld id="{47F206C3-B309-1C4F-9691-D920F527615B}" type="slidenum">
              <a:rPr lang="en-US" smtClean="0"/>
              <a:t>58</a:t>
            </a:fld>
            <a:endParaRPr lang="en-US"/>
          </a:p>
        </p:txBody>
      </p:sp>
    </p:spTree>
    <p:extLst>
      <p:ext uri="{BB962C8B-B14F-4D97-AF65-F5344CB8AC3E}">
        <p14:creationId xmlns:p14="http://schemas.microsoft.com/office/powerpoint/2010/main" val="1032804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Sophie has her career assessment results, she is unsure of the job requirements for being a receptionist. How can we guide Sophie with making an informed decision about if this is a career she wants to pursue? Let’s take a quick poll in Sli.do. In your poll you can give us questions, activity ideas or even resources of how Sophie can learn more. Again you can either use the QR code on your screen or click the link in the chat.</a:t>
            </a:r>
          </a:p>
        </p:txBody>
      </p:sp>
      <p:sp>
        <p:nvSpPr>
          <p:cNvPr id="4" name="Slide Number Placeholder 3"/>
          <p:cNvSpPr>
            <a:spLocks noGrp="1"/>
          </p:cNvSpPr>
          <p:nvPr>
            <p:ph type="sldNum" sz="quarter" idx="5"/>
          </p:nvPr>
        </p:nvSpPr>
        <p:spPr/>
        <p:txBody>
          <a:bodyPr/>
          <a:lstStyle/>
          <a:p>
            <a:fld id="{47F206C3-B309-1C4F-9691-D920F527615B}" type="slidenum">
              <a:rPr lang="en-US" smtClean="0"/>
              <a:t>59</a:t>
            </a:fld>
            <a:endParaRPr lang="en-US"/>
          </a:p>
        </p:txBody>
      </p:sp>
    </p:spTree>
    <p:extLst>
      <p:ext uri="{BB962C8B-B14F-4D97-AF65-F5344CB8AC3E}">
        <p14:creationId xmlns:p14="http://schemas.microsoft.com/office/powerpoint/2010/main" val="4252480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using a person-driven approach is personalizing the instruction you give to students. With Sophie, she will need to explore careers. Allowing Sophie to make the choice on how she wants to explore careers will help her with gathering the information she needs but also personalizing the experience for herself. Thinking back to Isaiah, the reasons he can identify careers of interests is because he has done his research and has had the opportunity to explore different careers. We want Sophie to be able to reach that outcome as well. Some career exploration options Sophie can use to explore careers can include:</a:t>
            </a:r>
          </a:p>
          <a:p>
            <a:r>
              <a:rPr lang="en-US" dirty="0"/>
              <a:t>·      </a:t>
            </a:r>
            <a:r>
              <a:rPr lang="en-US" dirty="0" err="1"/>
              <a:t>CareerOneStop</a:t>
            </a:r>
            <a:r>
              <a:rPr lang="en-US" dirty="0"/>
              <a:t> </a:t>
            </a:r>
            <a:endParaRPr lang="en-US" dirty="0">
              <a:cs typeface="Calibri"/>
            </a:endParaRPr>
          </a:p>
          <a:p>
            <a:r>
              <a:rPr lang="en-US" dirty="0"/>
              <a:t>·      O-Net </a:t>
            </a:r>
            <a:r>
              <a:rPr lang="en-US" dirty="0" err="1"/>
              <a:t>OnLine</a:t>
            </a:r>
            <a:r>
              <a:rPr lang="en-US" dirty="0"/>
              <a:t>  </a:t>
            </a:r>
            <a:endParaRPr lang="en-US" dirty="0">
              <a:cs typeface="Calibri"/>
            </a:endParaRPr>
          </a:p>
          <a:p>
            <a:r>
              <a:rPr lang="en-US" dirty="0"/>
              <a:t>·      U.S. Bureau of Labor Statistics  </a:t>
            </a:r>
            <a:endParaRPr lang="en-US" dirty="0">
              <a:cs typeface="Calibri"/>
            </a:endParaRPr>
          </a:p>
        </p:txBody>
      </p:sp>
      <p:sp>
        <p:nvSpPr>
          <p:cNvPr id="4" name="Slide Number Placeholder 3"/>
          <p:cNvSpPr>
            <a:spLocks noGrp="1"/>
          </p:cNvSpPr>
          <p:nvPr>
            <p:ph type="sldNum" sz="quarter" idx="5"/>
          </p:nvPr>
        </p:nvSpPr>
        <p:spPr/>
        <p:txBody>
          <a:bodyPr/>
          <a:lstStyle/>
          <a:p>
            <a:fld id="{47F206C3-B309-1C4F-9691-D920F527615B}" type="slidenum">
              <a:rPr lang="en-US" smtClean="0"/>
              <a:t>60</a:t>
            </a:fld>
            <a:endParaRPr lang="en-US"/>
          </a:p>
        </p:txBody>
      </p:sp>
    </p:spTree>
    <p:extLst>
      <p:ext uri="{BB962C8B-B14F-4D97-AF65-F5344CB8AC3E}">
        <p14:creationId xmlns:p14="http://schemas.microsoft.com/office/powerpoint/2010/main" val="2480776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Isaiah has identified areas through doing research and exploring multiple options </a:t>
            </a:r>
          </a:p>
          <a:p>
            <a:endParaRPr lang="en-US" dirty="0"/>
          </a:p>
          <a:p>
            <a:r>
              <a:rPr lang="en-US" sz="1200" kern="1200" dirty="0">
                <a:solidFill>
                  <a:schemeClr val="tx1"/>
                </a:solidFill>
                <a:effectLst/>
                <a:latin typeface="+mn-lt"/>
                <a:ea typeface="+mn-ea"/>
                <a:cs typeface="+mn-cs"/>
              </a:rPr>
              <a:t>Through your conversations with Sophie, she decided that career research using O-Net </a:t>
            </a:r>
            <a:r>
              <a:rPr lang="en-US" sz="1200" kern="1200" dirty="0" err="1">
                <a:solidFill>
                  <a:schemeClr val="tx1"/>
                </a:solidFill>
                <a:effectLst/>
                <a:latin typeface="+mn-lt"/>
                <a:ea typeface="+mn-ea"/>
                <a:cs typeface="+mn-cs"/>
              </a:rPr>
              <a:t>OnLine</a:t>
            </a:r>
            <a:r>
              <a:rPr lang="en-US" sz="1200" kern="1200" dirty="0">
                <a:solidFill>
                  <a:schemeClr val="tx1"/>
                </a:solidFill>
                <a:effectLst/>
                <a:latin typeface="+mn-lt"/>
                <a:ea typeface="+mn-ea"/>
                <a:cs typeface="+mn-cs"/>
              </a:rPr>
              <a:t> would be the best way to research being a receptionist. </a:t>
            </a:r>
          </a:p>
          <a:p>
            <a:r>
              <a:rPr lang="en-US" sz="1200" kern="1200" dirty="0">
                <a:solidFill>
                  <a:schemeClr val="tx1"/>
                </a:solidFill>
                <a:effectLst/>
                <a:latin typeface="+mn-lt"/>
                <a:ea typeface="+mn-ea"/>
                <a:cs typeface="+mn-cs"/>
              </a:rPr>
              <a:t>Sophie is in a class, but as we mentioned in the last section, you can deliver personalized instruction in a group setting. Sophie collects information on job tasks, training and educational requirements, and work environments. Once Sophie collected their information, she does a short presentation on what they learned. Sophie elected to do a pre-recorded presentation, so she felt confident when speaking in front of her classmates.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61</a:t>
            </a:fld>
            <a:endParaRPr lang="en-US"/>
          </a:p>
        </p:txBody>
      </p:sp>
    </p:spTree>
    <p:extLst>
      <p:ext uri="{BB962C8B-B14F-4D97-AF65-F5344CB8AC3E}">
        <p14:creationId xmlns:p14="http://schemas.microsoft.com/office/powerpoint/2010/main" val="2663519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completing her career presentations, she finds a job listing on her career of preference. Sophie finds this job listing: </a:t>
            </a:r>
          </a:p>
          <a:p>
            <a:pPr fontAlgn="base"/>
            <a:r>
              <a:rPr lang="en-US" sz="1200" kern="1200" dirty="0">
                <a:solidFill>
                  <a:schemeClr val="tx1"/>
                </a:solidFill>
                <a:effectLst/>
                <a:latin typeface="+mn-lt"/>
                <a:ea typeface="+mn-ea"/>
                <a:cs typeface="+mn-cs"/>
              </a:rPr>
              <a:t>Sophie finds a job listing to learn more about: </a:t>
            </a:r>
          </a:p>
          <a:p>
            <a:pPr lvl="0" fontAlgn="base"/>
            <a:r>
              <a:rPr lang="en-US" sz="1200" kern="1200" dirty="0">
                <a:solidFill>
                  <a:schemeClr val="tx1"/>
                </a:solidFill>
                <a:effectLst/>
                <a:latin typeface="+mn-lt"/>
                <a:ea typeface="+mn-ea"/>
                <a:cs typeface="+mn-cs"/>
              </a:rPr>
              <a:t>Job qualifications  </a:t>
            </a:r>
          </a:p>
          <a:p>
            <a:pPr lvl="0" fontAlgn="base"/>
            <a:r>
              <a:rPr lang="en-US" sz="1200" kern="1200" dirty="0">
                <a:solidFill>
                  <a:schemeClr val="tx1"/>
                </a:solidFill>
                <a:effectLst/>
                <a:latin typeface="+mn-lt"/>
                <a:ea typeface="+mn-ea"/>
                <a:cs typeface="+mn-cs"/>
              </a:rPr>
              <a:t>Minimum requirements  </a:t>
            </a:r>
          </a:p>
          <a:p>
            <a:pPr lvl="0" fontAlgn="base"/>
            <a:r>
              <a:rPr lang="en-US" sz="1200" kern="1200" dirty="0">
                <a:solidFill>
                  <a:schemeClr val="tx1"/>
                </a:solidFill>
                <a:effectLst/>
                <a:latin typeface="+mn-lt"/>
                <a:ea typeface="+mn-ea"/>
                <a:cs typeface="+mn-cs"/>
              </a:rPr>
              <a:t>Physical requirements  </a:t>
            </a:r>
          </a:p>
          <a:p>
            <a:pPr lvl="0" fontAlgn="base"/>
            <a:r>
              <a:rPr lang="en-US" sz="1200" kern="1200" dirty="0">
                <a:solidFill>
                  <a:schemeClr val="tx1"/>
                </a:solidFill>
                <a:effectLst/>
                <a:latin typeface="+mn-lt"/>
                <a:ea typeface="+mn-ea"/>
                <a:cs typeface="+mn-cs"/>
              </a:rPr>
              <a:t>Preferred experience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62</a:t>
            </a:fld>
            <a:endParaRPr lang="en-US"/>
          </a:p>
        </p:txBody>
      </p:sp>
    </p:spTree>
    <p:extLst>
      <p:ext uri="{BB962C8B-B14F-4D97-AF65-F5344CB8AC3E}">
        <p14:creationId xmlns:p14="http://schemas.microsoft.com/office/powerpoint/2010/main" val="323041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pros because she likes to meet new people, is organized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the information interview we did, we can see that the receptionist position meets some of Sophie’s interests. She likes talking with and meeting new people. She is organized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63</a:t>
            </a:fld>
            <a:endParaRPr lang="en-US"/>
          </a:p>
        </p:txBody>
      </p:sp>
    </p:spTree>
    <p:extLst>
      <p:ext uri="{BB962C8B-B14F-4D97-AF65-F5344CB8AC3E}">
        <p14:creationId xmlns:p14="http://schemas.microsoft.com/office/powerpoint/2010/main" val="15882442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64</a:t>
            </a:fld>
            <a:endParaRPr lang="en-US"/>
          </a:p>
        </p:txBody>
      </p:sp>
    </p:spTree>
    <p:extLst>
      <p:ext uri="{BB962C8B-B14F-4D97-AF65-F5344CB8AC3E}">
        <p14:creationId xmlns:p14="http://schemas.microsoft.com/office/powerpoint/2010/main" val="220834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Person-Driven Approach  </a:t>
            </a:r>
          </a:p>
          <a:p>
            <a:r>
              <a:rPr lang="en-US" dirty="0"/>
              <a:t>·       The person-driven approach is designed to look at the individual first  </a:t>
            </a:r>
            <a:endParaRPr lang="en-US" dirty="0">
              <a:cs typeface="Calibri"/>
            </a:endParaRPr>
          </a:p>
          <a:p>
            <a:r>
              <a:rPr lang="en-US" dirty="0"/>
              <a:t>o   Not as someone who is defined by their disability but rather supporting the disability based upon the student’s need versus their disability label.  </a:t>
            </a:r>
            <a:endParaRPr lang="en-US" dirty="0">
              <a:cs typeface="Calibri"/>
            </a:endParaRPr>
          </a:p>
          <a:p>
            <a:r>
              <a:rPr lang="en-US" dirty="0"/>
              <a:t>o   Focuses on the person’s vision and goals they have for themselves and drives services based upon these  </a:t>
            </a:r>
            <a:endParaRPr lang="en-US" dirty="0">
              <a:cs typeface="Calibri"/>
            </a:endParaRPr>
          </a:p>
          <a:p>
            <a:r>
              <a:rPr lang="en-US" dirty="0"/>
              <a:t>·       The person-driven approach helps providers know their students:  </a:t>
            </a:r>
            <a:endParaRPr lang="en-US" dirty="0">
              <a:cs typeface="Calibri"/>
            </a:endParaRPr>
          </a:p>
          <a:p>
            <a:r>
              <a:rPr lang="en-US" dirty="0"/>
              <a:t>o   Preferences, strengths, capabilities, and potential barriers  </a:t>
            </a:r>
            <a:endParaRPr lang="en-US" dirty="0">
              <a:cs typeface="Calibri"/>
            </a:endParaRPr>
          </a:p>
          <a:p>
            <a:r>
              <a:rPr lang="en-US" dirty="0"/>
              <a:t>o   Values and what is important to the person  </a:t>
            </a:r>
            <a:endParaRPr lang="en-US" dirty="0">
              <a:cs typeface="Calibri"/>
            </a:endParaRPr>
          </a:p>
          <a:p>
            <a:r>
              <a:rPr lang="en-US" dirty="0"/>
              <a:t>o   Talents and desires  </a:t>
            </a:r>
            <a:endParaRPr lang="en-US" dirty="0">
              <a:cs typeface="Calibri"/>
            </a:endParaRPr>
          </a:p>
          <a:p>
            <a:r>
              <a:rPr lang="en-US" dirty="0"/>
              <a:t>·       The person-driven approach promotes self-determination and self-awareness for the student.</a:t>
            </a:r>
            <a:endParaRPr lang="en-US" dirty="0">
              <a:cs typeface="Calibri"/>
            </a:endParaRPr>
          </a:p>
          <a:p>
            <a:r>
              <a:rPr lang="en-US" dirty="0"/>
              <a:t>o   Helps students with communicating their desires and goals  </a:t>
            </a:r>
            <a:endParaRPr lang="en-US" dirty="0">
              <a:cs typeface="Calibri"/>
            </a:endParaRPr>
          </a:p>
          <a:p>
            <a:r>
              <a:rPr lang="en-US" dirty="0"/>
              <a:t>·       This approach helps students:  </a:t>
            </a:r>
            <a:endParaRPr lang="en-US" dirty="0">
              <a:cs typeface="Calibri"/>
            </a:endParaRPr>
          </a:p>
          <a:p>
            <a:r>
              <a:rPr lang="en-US" dirty="0"/>
              <a:t>o   Gain control of their lives  </a:t>
            </a:r>
            <a:endParaRPr lang="en-US" dirty="0">
              <a:cs typeface="Calibri"/>
            </a:endParaRPr>
          </a:p>
          <a:p>
            <a:r>
              <a:rPr lang="en-US" dirty="0"/>
              <a:t>o   Develop a plan to turn dreams into reality  </a:t>
            </a:r>
            <a:endParaRPr lang="en-US" dirty="0">
              <a:cs typeface="Calibri"/>
            </a:endParaRPr>
          </a:p>
          <a:p>
            <a:r>
              <a:rPr lang="en-US" dirty="0"/>
              <a:t>o   Develop the skills and abilities needed to achieve their goals  </a:t>
            </a:r>
          </a:p>
        </p:txBody>
      </p:sp>
      <p:sp>
        <p:nvSpPr>
          <p:cNvPr id="4" name="Slide Number Placeholder 3"/>
          <p:cNvSpPr>
            <a:spLocks noGrp="1"/>
          </p:cNvSpPr>
          <p:nvPr>
            <p:ph type="sldNum" sz="quarter" idx="5"/>
          </p:nvPr>
        </p:nvSpPr>
        <p:spPr/>
        <p:txBody>
          <a:bodyPr/>
          <a:lstStyle/>
          <a:p>
            <a:fld id="{47F206C3-B309-1C4F-9691-D920F527615B}" type="slidenum">
              <a:rPr lang="en-US" smtClean="0"/>
              <a:t>6</a:t>
            </a:fld>
            <a:endParaRPr lang="en-US"/>
          </a:p>
        </p:txBody>
      </p:sp>
    </p:spTree>
    <p:extLst>
      <p:ext uri="{BB962C8B-B14F-4D97-AF65-F5344CB8AC3E}">
        <p14:creationId xmlns:p14="http://schemas.microsoft.com/office/powerpoint/2010/main" val="702536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options were presented to Sophie: information interview and job shadow opportunity. The provider explains that an information interview is an information gathering meeting that allows Sophie to ask questions about the job while a job shadow is watching another person do the job in real time. After talking with her Provider, Sophie decided to do the informational interview as this works best for her to gather information about being a receptionist. </a:t>
            </a:r>
          </a:p>
          <a:p>
            <a:endParaRPr lang="en-US" dirty="0"/>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65</a:t>
            </a:fld>
            <a:endParaRPr lang="en-US"/>
          </a:p>
        </p:txBody>
      </p:sp>
    </p:spTree>
    <p:extLst>
      <p:ext uri="{BB962C8B-B14F-4D97-AF65-F5344CB8AC3E}">
        <p14:creationId xmlns:p14="http://schemas.microsoft.com/office/powerpoint/2010/main" val="2547967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help Sophie get ready for her information interview, let’s hear from Isaiah on how he prepared for his information interview. Isaiah video </a:t>
            </a:r>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66</a:t>
            </a:fld>
            <a:endParaRPr lang="en-US"/>
          </a:p>
        </p:txBody>
      </p:sp>
    </p:spTree>
    <p:extLst>
      <p:ext uri="{BB962C8B-B14F-4D97-AF65-F5344CB8AC3E}">
        <p14:creationId xmlns:p14="http://schemas.microsoft.com/office/powerpoint/2010/main" val="3530189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Isaiah, now let’s help Sophie get ready for her information interview. Isaiah is currently taking a </a:t>
            </a:r>
            <a:r>
              <a:rPr lang="en-US" sz="1200" kern="1200" dirty="0" err="1">
                <a:solidFill>
                  <a:schemeClr val="tx1"/>
                </a:solidFill>
                <a:effectLst/>
                <a:latin typeface="+mn-lt"/>
                <a:ea typeface="+mn-ea"/>
                <a:cs typeface="+mn-cs"/>
              </a:rPr>
              <a:t>SpEd</a:t>
            </a:r>
            <a:r>
              <a:rPr lang="en-US" sz="1200" kern="1200" dirty="0">
                <a:solidFill>
                  <a:schemeClr val="tx1"/>
                </a:solidFill>
                <a:effectLst/>
                <a:latin typeface="+mn-lt"/>
                <a:ea typeface="+mn-ea"/>
                <a:cs typeface="+mn-cs"/>
              </a:rPr>
              <a:t> class in college so his questions are more focused on specific skill related questions. However, Sophie is just beginning her career exploration and still needs to learn entry level information about being a receptionist. Isaiah and Sophie are preparing for the same activity, but we are meeting Sophie at her present level in order to gather information about her career of interest. In order to prepare Sophie for the informational interview, her Pre-ETS provider meets with to determine questions that are important to her.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67</a:t>
            </a:fld>
            <a:endParaRPr lang="en-US"/>
          </a:p>
        </p:txBody>
      </p:sp>
    </p:spTree>
    <p:extLst>
      <p:ext uri="{BB962C8B-B14F-4D97-AF65-F5344CB8AC3E}">
        <p14:creationId xmlns:p14="http://schemas.microsoft.com/office/powerpoint/2010/main" val="2755946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A few example questions were:  </a:t>
            </a:r>
          </a:p>
          <a:p>
            <a:pPr lvl="0" fontAlgn="base"/>
            <a:r>
              <a:rPr lang="en-US" sz="1200" kern="1200" dirty="0">
                <a:solidFill>
                  <a:schemeClr val="tx1"/>
                </a:solidFill>
                <a:effectLst/>
                <a:latin typeface="+mn-lt"/>
                <a:ea typeface="+mn-ea"/>
                <a:cs typeface="+mn-cs"/>
              </a:rPr>
              <a:t>What do you like about being a receptionist?  </a:t>
            </a:r>
          </a:p>
          <a:p>
            <a:pPr lvl="0" fontAlgn="base"/>
            <a:r>
              <a:rPr lang="en-US" sz="1200" kern="1200" dirty="0">
                <a:solidFill>
                  <a:schemeClr val="tx1"/>
                </a:solidFill>
                <a:effectLst/>
                <a:latin typeface="+mn-lt"/>
                <a:ea typeface="+mn-ea"/>
                <a:cs typeface="+mn-cs"/>
              </a:rPr>
              <a:t>What do you dislike about being a receptionist? </a:t>
            </a:r>
          </a:p>
          <a:p>
            <a:pPr lvl="0" fontAlgn="base"/>
            <a:r>
              <a:rPr lang="en-US" sz="1200" kern="1200" dirty="0">
                <a:solidFill>
                  <a:schemeClr val="tx1"/>
                </a:solidFill>
                <a:effectLst/>
                <a:latin typeface="+mn-lt"/>
                <a:ea typeface="+mn-ea"/>
                <a:cs typeface="+mn-cs"/>
              </a:rPr>
              <a:t>What does your typical day look like? </a:t>
            </a:r>
          </a:p>
          <a:p>
            <a:pPr lvl="0" fontAlgn="base"/>
            <a:r>
              <a:rPr lang="en-US" sz="1200" kern="1200" dirty="0">
                <a:solidFill>
                  <a:schemeClr val="tx1"/>
                </a:solidFill>
                <a:effectLst/>
                <a:latin typeface="+mn-lt"/>
                <a:ea typeface="+mn-ea"/>
                <a:cs typeface="+mn-cs"/>
              </a:rPr>
              <a:t>What training or education did you need to become a receptionist?  </a:t>
            </a:r>
          </a:p>
          <a:p>
            <a:pPr fontAlgn="base"/>
            <a:r>
              <a:rPr lang="en-US" sz="1200" kern="1200" dirty="0">
                <a:solidFill>
                  <a:schemeClr val="tx1"/>
                </a:solidFill>
                <a:effectLst/>
                <a:latin typeface="+mn-lt"/>
                <a:ea typeface="+mn-ea"/>
                <a:cs typeface="+mn-cs"/>
              </a:rPr>
              <a:t> </a:t>
            </a:r>
          </a:p>
          <a:p>
            <a:pPr fontAlgn="base"/>
            <a:r>
              <a:rPr lang="en-US" dirty="0"/>
              <a:t>Notice how these questions are base level, because Sophie has less knowledge. Completing the same activity at different levels and gathering information </a:t>
            </a:r>
          </a:p>
        </p:txBody>
      </p:sp>
      <p:sp>
        <p:nvSpPr>
          <p:cNvPr id="4" name="Slide Number Placeholder 3"/>
          <p:cNvSpPr>
            <a:spLocks noGrp="1"/>
          </p:cNvSpPr>
          <p:nvPr>
            <p:ph type="sldNum" sz="quarter" idx="5"/>
          </p:nvPr>
        </p:nvSpPr>
        <p:spPr/>
        <p:txBody>
          <a:bodyPr/>
          <a:lstStyle/>
          <a:p>
            <a:fld id="{47F206C3-B309-1C4F-9691-D920F527615B}" type="slidenum">
              <a:rPr lang="en-US" smtClean="0"/>
              <a:t>68</a:t>
            </a:fld>
            <a:endParaRPr lang="en-US"/>
          </a:p>
        </p:txBody>
      </p:sp>
    </p:spTree>
    <p:extLst>
      <p:ext uri="{BB962C8B-B14F-4D97-AF65-F5344CB8AC3E}">
        <p14:creationId xmlns:p14="http://schemas.microsoft.com/office/powerpoint/2010/main" val="2581723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Sophie meets a lot of the qualifications for this job: being organized, meeting deadlines, interacting positively with people in the office space, completing reports, and being a team player. She is concerned about the speed at which some tasks need to be completed. It is clear Sophie is still undecided on the receptionist position.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69</a:t>
            </a:fld>
            <a:endParaRPr lang="en-US"/>
          </a:p>
        </p:txBody>
      </p:sp>
    </p:spTree>
    <p:extLst>
      <p:ext uri="{BB962C8B-B14F-4D97-AF65-F5344CB8AC3E}">
        <p14:creationId xmlns:p14="http://schemas.microsoft.com/office/powerpoint/2010/main" val="4087467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Provided instruction about how job requirements are concrete, but accommodations can be tailored to fit your needs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supports are needed for Sophie?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Does she need a typing class? To shadow a different receptionist? See a receptionist in a different environment?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Sophie can be clearer on which tasks she is worried about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By giving Sophie different options to explore the same career, she can really hone in on the tasks she is worried about and investigate why they are a concern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By using a person-driven approach, Sophie can continue to investigate how a receptionist could be a good career fit for her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F206C3-B309-1C4F-9691-D920F527615B}" type="slidenum">
              <a:rPr lang="en-US" smtClean="0"/>
              <a:t>71</a:t>
            </a:fld>
            <a:endParaRPr lang="en-US"/>
          </a:p>
        </p:txBody>
      </p:sp>
    </p:spTree>
    <p:extLst>
      <p:ext uri="{BB962C8B-B14F-4D97-AF65-F5344CB8AC3E}">
        <p14:creationId xmlns:p14="http://schemas.microsoft.com/office/powerpoint/2010/main" val="11901244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Isaiah video – what motivates you questions, plans for reaching your goals question, how did you decide if a career is a good fit for you?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72</a:t>
            </a:fld>
            <a:endParaRPr lang="en-US"/>
          </a:p>
        </p:txBody>
      </p:sp>
    </p:spTree>
    <p:extLst>
      <p:ext uri="{BB962C8B-B14F-4D97-AF65-F5344CB8AC3E}">
        <p14:creationId xmlns:p14="http://schemas.microsoft.com/office/powerpoint/2010/main" val="1513750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app.sli.do</a:t>
            </a:r>
            <a:r>
              <a:rPr lang="en-US" dirty="0"/>
              <a:t>/event/elijp820 </a:t>
            </a:r>
          </a:p>
        </p:txBody>
      </p:sp>
      <p:sp>
        <p:nvSpPr>
          <p:cNvPr id="4" name="Slide Number Placeholder 3"/>
          <p:cNvSpPr>
            <a:spLocks noGrp="1"/>
          </p:cNvSpPr>
          <p:nvPr>
            <p:ph type="sldNum" sz="quarter" idx="5"/>
          </p:nvPr>
        </p:nvSpPr>
        <p:spPr/>
        <p:txBody>
          <a:bodyPr/>
          <a:lstStyle/>
          <a:p>
            <a:fld id="{47F206C3-B309-1C4F-9691-D920F527615B}" type="slidenum">
              <a:rPr lang="en-US" smtClean="0"/>
              <a:t>73</a:t>
            </a:fld>
            <a:endParaRPr lang="en-US"/>
          </a:p>
        </p:txBody>
      </p:sp>
    </p:spTree>
    <p:extLst>
      <p:ext uri="{BB962C8B-B14F-4D97-AF65-F5344CB8AC3E}">
        <p14:creationId xmlns:p14="http://schemas.microsoft.com/office/powerpoint/2010/main" val="210210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asked Isaiah to be involved in this training, he was very excited to share his successes through the person-driven process. Isaiah has been involved in his decision-making process and was able to voice his opinion on his career and post-secondary goals. He wanted to share why the person-driven process is so important for students with disabilities and how students can be successful through person-driven planning. </a:t>
            </a:r>
          </a:p>
        </p:txBody>
      </p:sp>
      <p:sp>
        <p:nvSpPr>
          <p:cNvPr id="4" name="Slide Number Placeholder 3"/>
          <p:cNvSpPr>
            <a:spLocks noGrp="1"/>
          </p:cNvSpPr>
          <p:nvPr>
            <p:ph type="sldNum" sz="quarter" idx="5"/>
          </p:nvPr>
        </p:nvSpPr>
        <p:spPr/>
        <p:txBody>
          <a:bodyPr/>
          <a:lstStyle/>
          <a:p>
            <a:fld id="{47F206C3-B309-1C4F-9691-D920F527615B}" type="slidenum">
              <a:rPr lang="en-US" smtClean="0"/>
              <a:t>74</a:t>
            </a:fld>
            <a:endParaRPr lang="en-US"/>
          </a:p>
        </p:txBody>
      </p:sp>
    </p:spTree>
    <p:extLst>
      <p:ext uri="{BB962C8B-B14F-4D97-AF65-F5344CB8AC3E}">
        <p14:creationId xmlns:p14="http://schemas.microsoft.com/office/powerpoint/2010/main" val="36952197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for post survey</a:t>
            </a:r>
          </a:p>
        </p:txBody>
      </p:sp>
      <p:sp>
        <p:nvSpPr>
          <p:cNvPr id="4" name="Slide Number Placeholder 3"/>
          <p:cNvSpPr>
            <a:spLocks noGrp="1"/>
          </p:cNvSpPr>
          <p:nvPr>
            <p:ph type="sldNum" sz="quarter" idx="5"/>
          </p:nvPr>
        </p:nvSpPr>
        <p:spPr/>
        <p:txBody>
          <a:bodyPr/>
          <a:lstStyle/>
          <a:p>
            <a:fld id="{47F206C3-B309-1C4F-9691-D920F527615B}" type="slidenum">
              <a:rPr lang="en-US" smtClean="0"/>
              <a:t>75</a:t>
            </a:fld>
            <a:endParaRPr lang="en-US"/>
          </a:p>
        </p:txBody>
      </p:sp>
    </p:spTree>
    <p:extLst>
      <p:ext uri="{BB962C8B-B14F-4D97-AF65-F5344CB8AC3E}">
        <p14:creationId xmlns:p14="http://schemas.microsoft.com/office/powerpoint/2010/main" val="42678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Person-driven Approach Mindset  </a:t>
            </a:r>
          </a:p>
          <a:p>
            <a:r>
              <a:rPr lang="en-US" dirty="0"/>
              <a:t>·       Person-driven mindset is an ongoing problem-solving process used to help individuals with disabilities plan for their future   </a:t>
            </a:r>
            <a:endParaRPr lang="en-US" dirty="0">
              <a:cs typeface="Calibri"/>
            </a:endParaRPr>
          </a:p>
          <a:p>
            <a:r>
              <a:rPr lang="en-US" dirty="0"/>
              <a:t>·       Helps the student feel empowered and understand they are an equal partner in planning their services and supports    </a:t>
            </a:r>
            <a:endParaRPr lang="en-US" dirty="0">
              <a:cs typeface="Calibri"/>
            </a:endParaRPr>
          </a:p>
          <a:p>
            <a:r>
              <a:rPr lang="en-US" dirty="0"/>
              <a:t>o   Students feel included and are driving where services go  </a:t>
            </a:r>
            <a:endParaRPr lang="en-US" dirty="0">
              <a:cs typeface="Calibri"/>
            </a:endParaRPr>
          </a:p>
          <a:p>
            <a:r>
              <a:rPr lang="en-US" dirty="0"/>
              <a:t>·       Focuses on the student’s vision for their life    </a:t>
            </a:r>
            <a:endParaRPr lang="en-US" dirty="0">
              <a:cs typeface="Calibri"/>
            </a:endParaRPr>
          </a:p>
          <a:p>
            <a:r>
              <a:rPr lang="en-US" dirty="0"/>
              <a:t>o   Not what the team and/or parent feels the student should do  </a:t>
            </a:r>
            <a:endParaRPr lang="en-US" dirty="0">
              <a:cs typeface="Calibri"/>
            </a:endParaRPr>
          </a:p>
          <a:p>
            <a:r>
              <a:rPr lang="en-US" dirty="0"/>
              <a:t>·       Recognize the students’ desires and interests    </a:t>
            </a:r>
            <a:endParaRPr lang="en-US" dirty="0">
              <a:cs typeface="Calibri"/>
            </a:endParaRPr>
          </a:p>
          <a:p>
            <a:r>
              <a:rPr lang="en-US" dirty="0"/>
              <a:t>·       The students’ opinions on their life are respected and valued    </a:t>
            </a:r>
            <a:endParaRPr lang="en-US" dirty="0">
              <a:cs typeface="Calibri"/>
            </a:endParaRPr>
          </a:p>
          <a:p>
            <a:r>
              <a:rPr lang="en-US" dirty="0"/>
              <a:t>·       Helps students make informed choices on what their goals are  </a:t>
            </a:r>
            <a:endParaRPr lang="en-US" dirty="0">
              <a:cs typeface="Calibri"/>
            </a:endParaRPr>
          </a:p>
          <a:p>
            <a:r>
              <a:rPr lang="en-US" dirty="0"/>
              <a:t>·       Gives the student the opportunity for dignity of risk   </a:t>
            </a:r>
            <a:endParaRPr lang="en-US" dirty="0">
              <a:cs typeface="Calibri"/>
            </a:endParaRPr>
          </a:p>
          <a:p>
            <a:r>
              <a:rPr lang="en-US" dirty="0"/>
              <a:t>o   Students take responsibility for their choices and the related risks involved with their choice   </a:t>
            </a:r>
            <a:endParaRPr lang="en-US" dirty="0">
              <a:cs typeface="Calibri"/>
            </a:endParaRPr>
          </a:p>
          <a:p>
            <a:r>
              <a:rPr lang="en-US" dirty="0"/>
              <a:t>·       Allows for supported decision making   </a:t>
            </a:r>
            <a:endParaRPr lang="en-US" dirty="0">
              <a:cs typeface="Calibri"/>
            </a:endParaRPr>
          </a:p>
          <a:p>
            <a:r>
              <a:rPr lang="en-US" dirty="0"/>
              <a:t>o   Students can make their own decisions with the support of the team. Students do not feel they are alone in this process.  </a:t>
            </a:r>
            <a:endParaRPr lang="en-US" dirty="0">
              <a:cs typeface="Calibri"/>
            </a:endParaRPr>
          </a:p>
          <a:p>
            <a:r>
              <a:rPr lang="en-US" dirty="0"/>
              <a:t>·       As student’s preferences and interests may change throughout high school, using a person-driven approach will ensure that the meetings adapt to these changes. </a:t>
            </a:r>
            <a:endParaRPr lang="en-US" dirty="0">
              <a:cs typeface="Calibri"/>
            </a:endParaRPr>
          </a:p>
          <a:p>
            <a:r>
              <a:rPr lang="en-US" dirty="0"/>
              <a:t>·       Using a person-driven approach to planning Pre-ETS delivery requires a provider to identify students’ current knowledge and skills so that they can develop services that will meet their needs    </a:t>
            </a:r>
            <a:endParaRPr lang="en-US" dirty="0">
              <a:cs typeface="Calibri"/>
            </a:endParaRPr>
          </a:p>
          <a:p>
            <a:r>
              <a:rPr lang="en-US" dirty="0"/>
              <a:t>o   Services should be tailored based on the needs and goals of each student  </a:t>
            </a:r>
            <a:endParaRPr lang="en-US" dirty="0">
              <a:cs typeface="Calibri"/>
            </a:endParaRPr>
          </a:p>
          <a:p>
            <a:r>
              <a:rPr lang="en-US" dirty="0"/>
              <a:t>o   By knowing your students and their goals will help you with organizing services  </a:t>
            </a:r>
            <a:endParaRPr lang="en-US" dirty="0">
              <a:cs typeface="Calibri"/>
            </a:endParaRPr>
          </a:p>
          <a:p>
            <a:r>
              <a:rPr lang="en-US" dirty="0"/>
              <a:t>o   Collaboration with the student is essential but also with the teacher, parent/guardian, and IEP team members  </a:t>
            </a:r>
            <a:endParaRPr lang="en-US" dirty="0">
              <a:cs typeface="Calibri"/>
            </a:endParaRPr>
          </a:p>
        </p:txBody>
      </p:sp>
      <p:sp>
        <p:nvSpPr>
          <p:cNvPr id="4" name="Slide Number Placeholder 3"/>
          <p:cNvSpPr>
            <a:spLocks noGrp="1"/>
          </p:cNvSpPr>
          <p:nvPr>
            <p:ph type="sldNum" sz="quarter" idx="5"/>
          </p:nvPr>
        </p:nvSpPr>
        <p:spPr/>
        <p:txBody>
          <a:bodyPr/>
          <a:lstStyle/>
          <a:p>
            <a:fld id="{47F206C3-B309-1C4F-9691-D920F527615B}" type="slidenum">
              <a:rPr lang="en-US" smtClean="0"/>
              <a:t>7</a:t>
            </a:fld>
            <a:endParaRPr lang="en-US"/>
          </a:p>
        </p:txBody>
      </p:sp>
    </p:spTree>
    <p:extLst>
      <p:ext uri="{BB962C8B-B14F-4D97-AF65-F5344CB8AC3E}">
        <p14:creationId xmlns:p14="http://schemas.microsoft.com/office/powerpoint/2010/main" val="80752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that strong community partnerships lead to successful post-school outcomes. Tapping into these partnerships can also help students learn more about community resources available to them and help them learn to make connections on their own. These partners come in different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18</a:t>
            </a:fld>
            <a:endParaRPr lang="en-US"/>
          </a:p>
        </p:txBody>
      </p:sp>
    </p:spTree>
    <p:extLst>
      <p:ext uri="{BB962C8B-B14F-4D97-AF65-F5344CB8AC3E}">
        <p14:creationId xmlns:p14="http://schemas.microsoft.com/office/powerpoint/2010/main" val="217774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succeed in silos, we do not succeed alone, we succeed when we work together and support each other. </a:t>
            </a:r>
          </a:p>
          <a:p>
            <a:r>
              <a:rPr lang="en-US" dirty="0"/>
              <a:t>-There are many organizations and supports that exist that students will need when they graduate high school. While their parents or family may always be there, their teacher stays in high school and they need to know who to turn to for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don’t know who they need to connect with. Students often don’t know exactly who you are. And that’s where you can start</a:t>
            </a:r>
          </a:p>
          <a:p>
            <a:endParaRPr lang="en-US" dirty="0"/>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19</a:t>
            </a:fld>
            <a:endParaRPr lang="en-US"/>
          </a:p>
        </p:txBody>
      </p:sp>
    </p:spTree>
    <p:extLst>
      <p:ext uri="{BB962C8B-B14F-4D97-AF65-F5344CB8AC3E}">
        <p14:creationId xmlns:p14="http://schemas.microsoft.com/office/powerpoint/2010/main" val="144234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determined you’re student is eligible, you know their PINS, and their goals, it’s time to teach them about their supports and encourage them to connect with them.</a:t>
            </a:r>
          </a:p>
          <a:p>
            <a:r>
              <a:rPr lang="en-US" dirty="0"/>
              <a:t>-I’m called a (insert your title). I’m here to help you learn more skills to meet your goals for when you finish high school. </a:t>
            </a:r>
          </a:p>
          <a:p>
            <a:r>
              <a:rPr lang="en-US" dirty="0"/>
              <a:t>-Explain to students the role of anyone in their network they are confused about. If you aren’t sure of someone’s role, make sure you connect with the teacher to discuss. You could also ask the person to come in and share their role with the student. </a:t>
            </a:r>
          </a:p>
          <a:p>
            <a:r>
              <a:rPr lang="en-US" dirty="0"/>
              <a:t>-Who is missing from their network? An employer mentor? VR? Again, make sure students understand who these people or organizations are and what their purpose is. For example: students don’t often understand who VR is or what their role is in supporting them after they graduate. In addition to explaining, work with the teacher to bring VR in </a:t>
            </a:r>
          </a:p>
          <a:p>
            <a:r>
              <a:rPr lang="en-US" dirty="0"/>
              <a:t>-Have students set small goals: Can they find a contact online from an organization they need to connect with? Can they schedule a phone or virtual call to learn more about the organization? Can they visit the organization in person? </a:t>
            </a:r>
          </a:p>
          <a:p>
            <a:endParaRPr lang="en-US" dirty="0"/>
          </a:p>
        </p:txBody>
      </p:sp>
      <p:sp>
        <p:nvSpPr>
          <p:cNvPr id="4" name="Slide Number Placeholder 3"/>
          <p:cNvSpPr>
            <a:spLocks noGrp="1"/>
          </p:cNvSpPr>
          <p:nvPr>
            <p:ph type="sldNum" sz="quarter" idx="5"/>
          </p:nvPr>
        </p:nvSpPr>
        <p:spPr/>
        <p:txBody>
          <a:bodyPr/>
          <a:lstStyle/>
          <a:p>
            <a:fld id="{47F206C3-B309-1C4F-9691-D920F527615B}" type="slidenum">
              <a:rPr lang="en-US" smtClean="0"/>
              <a:t>20</a:t>
            </a:fld>
            <a:endParaRPr lang="en-US"/>
          </a:p>
        </p:txBody>
      </p:sp>
    </p:spTree>
    <p:extLst>
      <p:ext uri="{BB962C8B-B14F-4D97-AF65-F5344CB8AC3E}">
        <p14:creationId xmlns:p14="http://schemas.microsoft.com/office/powerpoint/2010/main" val="1113835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93ACAB-7740-4F10-878F-2921B11E75C5}"/>
              </a:ext>
            </a:extLst>
          </p:cNvPr>
          <p:cNvPicPr>
            <a:picLocks noChangeAspect="1"/>
          </p:cNvPicPr>
          <p:nvPr userDrawn="1"/>
        </p:nvPicPr>
        <p:blipFill>
          <a:blip r:embed="rId2"/>
          <a:srcRect/>
          <a:stretch/>
        </p:blipFill>
        <p:spPr>
          <a:xfrm>
            <a:off x="0" y="3367238"/>
            <a:ext cx="12191999" cy="3490762"/>
          </a:xfrm>
          <a:prstGeom prst="rect">
            <a:avLst/>
          </a:prstGeom>
        </p:spPr>
      </p:pic>
      <p:sp>
        <p:nvSpPr>
          <p:cNvPr id="2" name="Title 1">
            <a:extLst>
              <a:ext uri="{FF2B5EF4-FFF2-40B4-BE49-F238E27FC236}">
                <a16:creationId xmlns:a16="http://schemas.microsoft.com/office/drawing/2014/main" id="{DA13E0A2-3E30-BD44-9248-D4DAAFFFC25B}"/>
              </a:ext>
            </a:extLst>
          </p:cNvPr>
          <p:cNvSpPr>
            <a:spLocks noGrp="1"/>
          </p:cNvSpPr>
          <p:nvPr>
            <p:ph type="ctrTitle"/>
          </p:nvPr>
        </p:nvSpPr>
        <p:spPr>
          <a:xfrm>
            <a:off x="1524000" y="1295400"/>
            <a:ext cx="9144000" cy="2071838"/>
          </a:xfrm>
        </p:spPr>
        <p:txBody>
          <a:bodyPr anchor="b">
            <a:normAutofit/>
          </a:bodyPr>
          <a:lstStyle>
            <a:lvl1pPr algn="ctr">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5A14CC5-2D4C-FA47-8EF5-7BD49F2A5556}"/>
              </a:ext>
            </a:extLst>
          </p:cNvPr>
          <p:cNvSpPr>
            <a:spLocks noGrp="1"/>
          </p:cNvSpPr>
          <p:nvPr>
            <p:ph type="subTitle" idx="1"/>
          </p:nvPr>
        </p:nvSpPr>
        <p:spPr>
          <a:xfrm>
            <a:off x="1524000" y="3477495"/>
            <a:ext cx="9144000" cy="1342658"/>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1302196F-F401-4407-B281-24790A83D0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200102"/>
            <a:ext cx="5919465" cy="1185537"/>
          </a:xfrm>
          <a:prstGeom prst="rect">
            <a:avLst/>
          </a:prstGeom>
        </p:spPr>
      </p:pic>
      <p:cxnSp>
        <p:nvCxnSpPr>
          <p:cNvPr id="9" name="Straight Connector 8">
            <a:extLst>
              <a:ext uri="{FF2B5EF4-FFF2-40B4-BE49-F238E27FC236}">
                <a16:creationId xmlns:a16="http://schemas.microsoft.com/office/drawing/2014/main" id="{EC2BF5D6-43E0-4C6A-A169-DBA18447B34E}"/>
              </a:ext>
            </a:extLst>
          </p:cNvPr>
          <p:cNvCxnSpPr>
            <a:cxnSpLocks/>
          </p:cNvCxnSpPr>
          <p:nvPr userDrawn="1"/>
        </p:nvCxnSpPr>
        <p:spPr>
          <a:xfrm>
            <a:off x="2691788" y="4820167"/>
            <a:ext cx="6808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9200CF5-C821-402A-AE94-77B4D7EA36AE}"/>
              </a:ext>
            </a:extLst>
          </p:cNvPr>
          <p:cNvSpPr>
            <a:spLocks noGrp="1"/>
          </p:cNvSpPr>
          <p:nvPr>
            <p:ph type="body" sz="quarter" idx="10" hasCustomPrompt="1"/>
          </p:nvPr>
        </p:nvSpPr>
        <p:spPr>
          <a:xfrm>
            <a:off x="2324100" y="5118100"/>
            <a:ext cx="7543800" cy="711200"/>
          </a:xfrm>
        </p:spPr>
        <p:txBody>
          <a:bodyPr>
            <a:normAutofit/>
          </a:bodyPr>
          <a:lstStyle>
            <a:lvl1pPr marL="0" indent="0">
              <a:buNone/>
              <a:defRPr sz="2800"/>
            </a:lvl1pPr>
          </a:lstStyle>
          <a:p>
            <a:pPr lvl="0"/>
            <a:r>
              <a:rPr lang="en-US" dirty="0"/>
              <a:t>Presented By:</a:t>
            </a:r>
          </a:p>
        </p:txBody>
      </p:sp>
    </p:spTree>
    <p:extLst>
      <p:ext uri="{BB962C8B-B14F-4D97-AF65-F5344CB8AC3E}">
        <p14:creationId xmlns:p14="http://schemas.microsoft.com/office/powerpoint/2010/main" val="392569745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80382C-CAB9-456D-B642-21176AEE2F24}"/>
              </a:ext>
            </a:extLst>
          </p:cNvPr>
          <p:cNvPicPr>
            <a:picLocks noChangeAspect="1"/>
          </p:cNvPicPr>
          <p:nvPr userDrawn="1"/>
        </p:nvPicPr>
        <p:blipFill>
          <a:blip r:embed="rId2"/>
          <a:srcRect/>
          <a:stretch/>
        </p:blipFill>
        <p:spPr>
          <a:xfrm flipV="1">
            <a:off x="0" y="-7147"/>
            <a:ext cx="12191999" cy="3490762"/>
          </a:xfrm>
          <a:prstGeom prst="rect">
            <a:avLst/>
          </a:prstGeom>
        </p:spPr>
      </p:pic>
      <p:pic>
        <p:nvPicPr>
          <p:cNvPr id="7" name="Picture 6">
            <a:extLst>
              <a:ext uri="{FF2B5EF4-FFF2-40B4-BE49-F238E27FC236}">
                <a16:creationId xmlns:a16="http://schemas.microsoft.com/office/drawing/2014/main" id="{A693ACAB-7740-4F10-878F-2921B11E75C5}"/>
              </a:ext>
            </a:extLst>
          </p:cNvPr>
          <p:cNvPicPr>
            <a:picLocks noChangeAspect="1"/>
          </p:cNvPicPr>
          <p:nvPr userDrawn="1"/>
        </p:nvPicPr>
        <p:blipFill>
          <a:blip r:embed="rId2"/>
          <a:srcRect/>
          <a:stretch/>
        </p:blipFill>
        <p:spPr>
          <a:xfrm>
            <a:off x="0" y="3367238"/>
            <a:ext cx="12191999" cy="3490762"/>
          </a:xfrm>
          <a:prstGeom prst="rect">
            <a:avLst/>
          </a:prstGeom>
        </p:spPr>
      </p:pic>
      <p:sp>
        <p:nvSpPr>
          <p:cNvPr id="2" name="Title 1">
            <a:extLst>
              <a:ext uri="{FF2B5EF4-FFF2-40B4-BE49-F238E27FC236}">
                <a16:creationId xmlns:a16="http://schemas.microsoft.com/office/drawing/2014/main" id="{DA13E0A2-3E30-BD44-9248-D4DAAFFFC25B}"/>
              </a:ext>
            </a:extLst>
          </p:cNvPr>
          <p:cNvSpPr>
            <a:spLocks noGrp="1"/>
          </p:cNvSpPr>
          <p:nvPr>
            <p:ph type="ctrTitle"/>
          </p:nvPr>
        </p:nvSpPr>
        <p:spPr>
          <a:xfrm>
            <a:off x="1524000" y="1859071"/>
            <a:ext cx="9144000" cy="1639585"/>
          </a:xfrm>
        </p:spPr>
        <p:txBody>
          <a:bodyPr anchor="b">
            <a:normAutofit/>
          </a:bodyPr>
          <a:lstStyle>
            <a:lvl1pPr algn="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5A14CC5-2D4C-FA47-8EF5-7BD49F2A5556}"/>
              </a:ext>
            </a:extLst>
          </p:cNvPr>
          <p:cNvSpPr>
            <a:spLocks noGrp="1"/>
          </p:cNvSpPr>
          <p:nvPr>
            <p:ph type="subTitle" idx="1"/>
          </p:nvPr>
        </p:nvSpPr>
        <p:spPr>
          <a:xfrm>
            <a:off x="2661660" y="3664165"/>
            <a:ext cx="8006339" cy="1342658"/>
          </a:xfrm>
        </p:spPr>
        <p:txBody>
          <a:bodyPr>
            <a:normAutofit/>
          </a:bodyPr>
          <a:lstStyle>
            <a:lvl1pPr marL="0" indent="0" algn="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4617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8292B2-FB05-4599-A5E2-43A1387A297D}"/>
              </a:ext>
            </a:extLst>
          </p:cNvPr>
          <p:cNvSpPr/>
          <p:nvPr userDrawn="1"/>
        </p:nvSpPr>
        <p:spPr>
          <a:xfrm>
            <a:off x="-110169" y="6364838"/>
            <a:ext cx="12460077" cy="608827"/>
          </a:xfrm>
          <a:prstGeom prst="rect">
            <a:avLst/>
          </a:prstGeom>
          <a:solidFill>
            <a:schemeClr val="tx2">
              <a:lumMod val="50000"/>
            </a:schemeClr>
          </a:solidFill>
          <a:ln w="57150">
            <a:solidFill>
              <a:srgbClr val="D5D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D839EA83-BE1F-409A-8B94-9DA63B4D337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12423" y="-11574"/>
            <a:ext cx="7476822" cy="3348433"/>
          </a:xfrm>
          <a:prstGeom prst="rect">
            <a:avLst/>
          </a:prstGeom>
        </p:spPr>
      </p:pic>
      <p:sp>
        <p:nvSpPr>
          <p:cNvPr id="2" name="Title 1">
            <a:extLst>
              <a:ext uri="{FF2B5EF4-FFF2-40B4-BE49-F238E27FC236}">
                <a16:creationId xmlns:a16="http://schemas.microsoft.com/office/drawing/2014/main" id="{BA51C437-5EC4-9D41-B09E-77236B8000CD}"/>
              </a:ext>
            </a:extLst>
          </p:cNvPr>
          <p:cNvSpPr>
            <a:spLocks noGrp="1"/>
          </p:cNvSpPr>
          <p:nvPr>
            <p:ph type="title"/>
          </p:nvPr>
        </p:nvSpPr>
        <p:spPr>
          <a:xfrm>
            <a:off x="190500" y="448468"/>
            <a:ext cx="5905500"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E58C38-ECF8-B946-B812-77EE1F81467A}"/>
              </a:ext>
            </a:extLst>
          </p:cNvPr>
          <p:cNvSpPr>
            <a:spLocks noGrp="1"/>
          </p:cNvSpPr>
          <p:nvPr>
            <p:ph idx="1"/>
          </p:nvPr>
        </p:nvSpPr>
        <p:spPr>
          <a:xfrm>
            <a:off x="838200" y="2146297"/>
            <a:ext cx="10515600" cy="40306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596B7B2-90E4-944A-A76B-E4557635EA54}"/>
              </a:ext>
            </a:extLst>
          </p:cNvPr>
          <p:cNvSpPr>
            <a:spLocks noGrp="1"/>
          </p:cNvSpPr>
          <p:nvPr>
            <p:ph type="sldNum" sz="quarter" idx="12"/>
          </p:nvPr>
        </p:nvSpPr>
        <p:spPr>
          <a:xfrm>
            <a:off x="8610600" y="6464300"/>
            <a:ext cx="2743200" cy="365125"/>
          </a:xfrm>
        </p:spPr>
        <p:txBody>
          <a:bodyPr/>
          <a:lstStyle>
            <a:lvl1pPr>
              <a:defRPr sz="2200">
                <a:solidFill>
                  <a:schemeClr val="bg1"/>
                </a:solidFill>
              </a:defRPr>
            </a:lvl1pPr>
          </a:lstStyle>
          <a:p>
            <a:fld id="{9A4E376E-51ED-9F48-AB0A-188F627C77F8}" type="slidenum">
              <a:rPr lang="en-US" smtClean="0"/>
              <a:pPr/>
              <a:t>‹#›</a:t>
            </a:fld>
            <a:endParaRPr lang="en-US" dirty="0"/>
          </a:p>
        </p:txBody>
      </p:sp>
      <p:pic>
        <p:nvPicPr>
          <p:cNvPr id="8" name="Picture 7">
            <a:extLst>
              <a:ext uri="{FF2B5EF4-FFF2-40B4-BE49-F238E27FC236}">
                <a16:creationId xmlns:a16="http://schemas.microsoft.com/office/drawing/2014/main" id="{57C05D91-DC25-44FF-B5E9-DE0E4BA93B2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424711" y="64018"/>
            <a:ext cx="1553378" cy="1553378"/>
          </a:xfrm>
          <a:prstGeom prst="rect">
            <a:avLst/>
          </a:prstGeom>
        </p:spPr>
      </p:pic>
    </p:spTree>
    <p:extLst>
      <p:ext uri="{BB962C8B-B14F-4D97-AF65-F5344CB8AC3E}">
        <p14:creationId xmlns:p14="http://schemas.microsoft.com/office/powerpoint/2010/main" val="389550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D830B6E-EBE7-4CBE-9FC0-DAA8C90B10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12423" y="-11574"/>
            <a:ext cx="7476822" cy="3348433"/>
          </a:xfrm>
          <a:prstGeom prst="rect">
            <a:avLst/>
          </a:prstGeom>
        </p:spPr>
      </p:pic>
      <p:sp>
        <p:nvSpPr>
          <p:cNvPr id="3" name="Content Placeholder 2">
            <a:extLst>
              <a:ext uri="{FF2B5EF4-FFF2-40B4-BE49-F238E27FC236}">
                <a16:creationId xmlns:a16="http://schemas.microsoft.com/office/drawing/2014/main" id="{D8594B23-B622-7541-AF02-B3FBC5BF6EBA}"/>
              </a:ext>
            </a:extLst>
          </p:cNvPr>
          <p:cNvSpPr>
            <a:spLocks noGrp="1"/>
          </p:cNvSpPr>
          <p:nvPr>
            <p:ph sz="half" idx="1"/>
          </p:nvPr>
        </p:nvSpPr>
        <p:spPr>
          <a:xfrm>
            <a:off x="952500" y="2082799"/>
            <a:ext cx="5067300" cy="40941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BB5E8E3-EE72-D64A-B8AB-BAF0518236FE}"/>
              </a:ext>
            </a:extLst>
          </p:cNvPr>
          <p:cNvSpPr>
            <a:spLocks noGrp="1"/>
          </p:cNvSpPr>
          <p:nvPr>
            <p:ph sz="half" idx="2"/>
          </p:nvPr>
        </p:nvSpPr>
        <p:spPr>
          <a:xfrm>
            <a:off x="6286500" y="2082799"/>
            <a:ext cx="5067300" cy="40941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70D0D41F-A419-42C1-B5FD-D42507E7FB63}"/>
              </a:ext>
            </a:extLst>
          </p:cNvPr>
          <p:cNvSpPr/>
          <p:nvPr userDrawn="1"/>
        </p:nvSpPr>
        <p:spPr>
          <a:xfrm>
            <a:off x="-110169" y="6364838"/>
            <a:ext cx="12460077" cy="608827"/>
          </a:xfrm>
          <a:prstGeom prst="rect">
            <a:avLst/>
          </a:prstGeom>
          <a:solidFill>
            <a:schemeClr val="tx2">
              <a:lumMod val="50000"/>
            </a:schemeClr>
          </a:solidFill>
          <a:ln w="57150">
            <a:solidFill>
              <a:srgbClr val="D5D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1309861-DAAC-440F-96AE-3018806EAA0C}"/>
              </a:ext>
            </a:extLst>
          </p:cNvPr>
          <p:cNvSpPr>
            <a:spLocks noGrp="1"/>
          </p:cNvSpPr>
          <p:nvPr>
            <p:ph type="title"/>
          </p:nvPr>
        </p:nvSpPr>
        <p:spPr>
          <a:xfrm>
            <a:off x="190500" y="448468"/>
            <a:ext cx="5905500" cy="1325563"/>
          </a:xfrm>
        </p:spPr>
        <p:txBody>
          <a:bodyPr/>
          <a:lstStyle>
            <a:lvl1pPr>
              <a:defRPr>
                <a:solidFill>
                  <a:schemeClr val="bg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5C0C5681-26F4-4126-AEE9-407CFCA07A86}"/>
              </a:ext>
            </a:extLst>
          </p:cNvPr>
          <p:cNvSpPr>
            <a:spLocks noGrp="1"/>
          </p:cNvSpPr>
          <p:nvPr>
            <p:ph type="sldNum" sz="quarter" idx="12"/>
          </p:nvPr>
        </p:nvSpPr>
        <p:spPr>
          <a:xfrm>
            <a:off x="8610600" y="6464300"/>
            <a:ext cx="2743200" cy="365125"/>
          </a:xfrm>
        </p:spPr>
        <p:txBody>
          <a:bodyPr/>
          <a:lstStyle>
            <a:lvl1pPr>
              <a:defRPr sz="2200">
                <a:solidFill>
                  <a:schemeClr val="bg1"/>
                </a:solidFill>
              </a:defRPr>
            </a:lvl1pPr>
          </a:lstStyle>
          <a:p>
            <a:fld id="{9A4E376E-51ED-9F48-AB0A-188F627C77F8}" type="slidenum">
              <a:rPr lang="en-US" smtClean="0"/>
              <a:pPr/>
              <a:t>‹#›</a:t>
            </a:fld>
            <a:endParaRPr lang="en-US" dirty="0"/>
          </a:p>
        </p:txBody>
      </p:sp>
      <p:pic>
        <p:nvPicPr>
          <p:cNvPr id="14" name="Picture 13">
            <a:extLst>
              <a:ext uri="{FF2B5EF4-FFF2-40B4-BE49-F238E27FC236}">
                <a16:creationId xmlns:a16="http://schemas.microsoft.com/office/drawing/2014/main" id="{999D0743-77B4-4408-9007-D2FC098A828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424711" y="64018"/>
            <a:ext cx="1553378" cy="1553378"/>
          </a:xfrm>
          <a:prstGeom prst="rect">
            <a:avLst/>
          </a:prstGeom>
        </p:spPr>
      </p:pic>
    </p:spTree>
    <p:extLst>
      <p:ext uri="{BB962C8B-B14F-4D97-AF65-F5344CB8AC3E}">
        <p14:creationId xmlns:p14="http://schemas.microsoft.com/office/powerpoint/2010/main" val="198863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2275D19-1305-4A51-9E5C-339E7F120B5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12423" y="-11574"/>
            <a:ext cx="7476822" cy="3348433"/>
          </a:xfrm>
          <a:prstGeom prst="rect">
            <a:avLst/>
          </a:prstGeom>
        </p:spPr>
      </p:pic>
      <p:sp>
        <p:nvSpPr>
          <p:cNvPr id="3" name="Content Placeholder 2">
            <a:extLst>
              <a:ext uri="{FF2B5EF4-FFF2-40B4-BE49-F238E27FC236}">
                <a16:creationId xmlns:a16="http://schemas.microsoft.com/office/drawing/2014/main" id="{D8594B23-B622-7541-AF02-B3FBC5BF6EBA}"/>
              </a:ext>
            </a:extLst>
          </p:cNvPr>
          <p:cNvSpPr>
            <a:spLocks noGrp="1"/>
          </p:cNvSpPr>
          <p:nvPr>
            <p:ph sz="half" idx="1"/>
          </p:nvPr>
        </p:nvSpPr>
        <p:spPr>
          <a:xfrm>
            <a:off x="952500" y="2082799"/>
            <a:ext cx="3427099" cy="40941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BB5E8E3-EE72-D64A-B8AB-BAF0518236FE}"/>
              </a:ext>
            </a:extLst>
          </p:cNvPr>
          <p:cNvSpPr>
            <a:spLocks noGrp="1"/>
          </p:cNvSpPr>
          <p:nvPr>
            <p:ph sz="half" idx="2"/>
          </p:nvPr>
        </p:nvSpPr>
        <p:spPr>
          <a:xfrm>
            <a:off x="4639814" y="2069669"/>
            <a:ext cx="3529295" cy="40941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70D0D41F-A419-42C1-B5FD-D42507E7FB63}"/>
              </a:ext>
            </a:extLst>
          </p:cNvPr>
          <p:cNvSpPr/>
          <p:nvPr userDrawn="1"/>
        </p:nvSpPr>
        <p:spPr>
          <a:xfrm>
            <a:off x="-110169" y="6364838"/>
            <a:ext cx="12460077" cy="608827"/>
          </a:xfrm>
          <a:prstGeom prst="rect">
            <a:avLst/>
          </a:prstGeom>
          <a:solidFill>
            <a:schemeClr val="tx2">
              <a:lumMod val="50000"/>
            </a:schemeClr>
          </a:solidFill>
          <a:ln w="57150">
            <a:solidFill>
              <a:srgbClr val="D5D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1309861-DAAC-440F-96AE-3018806EAA0C}"/>
              </a:ext>
            </a:extLst>
          </p:cNvPr>
          <p:cNvSpPr>
            <a:spLocks noGrp="1"/>
          </p:cNvSpPr>
          <p:nvPr>
            <p:ph type="title"/>
          </p:nvPr>
        </p:nvSpPr>
        <p:spPr>
          <a:xfrm>
            <a:off x="190500" y="448468"/>
            <a:ext cx="5905500" cy="1325563"/>
          </a:xfrm>
        </p:spPr>
        <p:txBody>
          <a:bodyPr/>
          <a:lstStyle>
            <a:lvl1pPr>
              <a:defRPr>
                <a:solidFill>
                  <a:schemeClr val="bg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5C0C5681-26F4-4126-AEE9-407CFCA07A86}"/>
              </a:ext>
            </a:extLst>
          </p:cNvPr>
          <p:cNvSpPr>
            <a:spLocks noGrp="1"/>
          </p:cNvSpPr>
          <p:nvPr>
            <p:ph type="sldNum" sz="quarter" idx="12"/>
          </p:nvPr>
        </p:nvSpPr>
        <p:spPr>
          <a:xfrm>
            <a:off x="8610600" y="6464300"/>
            <a:ext cx="2743200" cy="365125"/>
          </a:xfrm>
        </p:spPr>
        <p:txBody>
          <a:bodyPr/>
          <a:lstStyle>
            <a:lvl1pPr>
              <a:defRPr sz="2200">
                <a:solidFill>
                  <a:schemeClr val="bg1"/>
                </a:solidFill>
              </a:defRPr>
            </a:lvl1pPr>
          </a:lstStyle>
          <a:p>
            <a:fld id="{9A4E376E-51ED-9F48-AB0A-188F627C77F8}" type="slidenum">
              <a:rPr lang="en-US" smtClean="0"/>
              <a:pPr/>
              <a:t>‹#›</a:t>
            </a:fld>
            <a:endParaRPr lang="en-US" dirty="0"/>
          </a:p>
        </p:txBody>
      </p:sp>
      <p:sp>
        <p:nvSpPr>
          <p:cNvPr id="14" name="Content Placeholder 3">
            <a:extLst>
              <a:ext uri="{FF2B5EF4-FFF2-40B4-BE49-F238E27FC236}">
                <a16:creationId xmlns:a16="http://schemas.microsoft.com/office/drawing/2014/main" id="{3EE90BBB-E421-4F7C-AA75-E40D7882DCFF}"/>
              </a:ext>
            </a:extLst>
          </p:cNvPr>
          <p:cNvSpPr>
            <a:spLocks noGrp="1"/>
          </p:cNvSpPr>
          <p:nvPr>
            <p:ph sz="half" idx="13"/>
          </p:nvPr>
        </p:nvSpPr>
        <p:spPr>
          <a:xfrm>
            <a:off x="8429323" y="2069669"/>
            <a:ext cx="3529295" cy="40941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11EA5DB7-5A58-44B6-B18D-B9AF4671F59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424711" y="64018"/>
            <a:ext cx="1553378" cy="1553378"/>
          </a:xfrm>
          <a:prstGeom prst="rect">
            <a:avLst/>
          </a:prstGeom>
        </p:spPr>
      </p:pic>
    </p:spTree>
    <p:extLst>
      <p:ext uri="{BB962C8B-B14F-4D97-AF65-F5344CB8AC3E}">
        <p14:creationId xmlns:p14="http://schemas.microsoft.com/office/powerpoint/2010/main" val="292746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4BC4FBB-B6A3-4C86-BFE4-2A5FDA8C902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12423" y="-11574"/>
            <a:ext cx="7476822" cy="3348433"/>
          </a:xfrm>
          <a:prstGeom prst="rect">
            <a:avLst/>
          </a:prstGeom>
        </p:spPr>
      </p:pic>
      <p:sp>
        <p:nvSpPr>
          <p:cNvPr id="3" name="Text Placeholder 2">
            <a:extLst>
              <a:ext uri="{FF2B5EF4-FFF2-40B4-BE49-F238E27FC236}">
                <a16:creationId xmlns:a16="http://schemas.microsoft.com/office/drawing/2014/main" id="{6C199ABB-1B88-9848-A435-90C89D674FFA}"/>
              </a:ext>
            </a:extLst>
          </p:cNvPr>
          <p:cNvSpPr>
            <a:spLocks noGrp="1"/>
          </p:cNvSpPr>
          <p:nvPr>
            <p:ph type="body" idx="1"/>
          </p:nvPr>
        </p:nvSpPr>
        <p:spPr>
          <a:xfrm>
            <a:off x="839788" y="1929729"/>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96F948-AD53-3A4D-B74C-AA2EFCD7284D}"/>
              </a:ext>
            </a:extLst>
          </p:cNvPr>
          <p:cNvSpPr>
            <a:spLocks noGrp="1"/>
          </p:cNvSpPr>
          <p:nvPr>
            <p:ph sz="half" idx="2"/>
          </p:nvPr>
        </p:nvSpPr>
        <p:spPr>
          <a:xfrm>
            <a:off x="839788" y="2841229"/>
            <a:ext cx="5157787" cy="33484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E33588-6459-1949-B651-7C651B6BDB4E}"/>
              </a:ext>
            </a:extLst>
          </p:cNvPr>
          <p:cNvSpPr>
            <a:spLocks noGrp="1"/>
          </p:cNvSpPr>
          <p:nvPr>
            <p:ph type="body" sz="quarter" idx="3"/>
          </p:nvPr>
        </p:nvSpPr>
        <p:spPr>
          <a:xfrm>
            <a:off x="6172200" y="1929729"/>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0CDD66-FC91-E645-84D8-16C843CB28A6}"/>
              </a:ext>
            </a:extLst>
          </p:cNvPr>
          <p:cNvSpPr>
            <a:spLocks noGrp="1"/>
          </p:cNvSpPr>
          <p:nvPr>
            <p:ph sz="quarter" idx="4"/>
          </p:nvPr>
        </p:nvSpPr>
        <p:spPr>
          <a:xfrm>
            <a:off x="6172200" y="2841229"/>
            <a:ext cx="5183188" cy="33484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D859AEFF-48CA-4CE1-ADB9-EFD3DB54CC75}"/>
              </a:ext>
            </a:extLst>
          </p:cNvPr>
          <p:cNvSpPr/>
          <p:nvPr userDrawn="1"/>
        </p:nvSpPr>
        <p:spPr>
          <a:xfrm>
            <a:off x="-110169" y="6364838"/>
            <a:ext cx="12460077" cy="608827"/>
          </a:xfrm>
          <a:prstGeom prst="rect">
            <a:avLst/>
          </a:prstGeom>
          <a:solidFill>
            <a:schemeClr val="tx2">
              <a:lumMod val="50000"/>
            </a:schemeClr>
          </a:solidFill>
          <a:ln w="57150">
            <a:solidFill>
              <a:srgbClr val="D5D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4970414-BA5C-4CA2-A925-E3BA22CF518B}"/>
              </a:ext>
            </a:extLst>
          </p:cNvPr>
          <p:cNvSpPr>
            <a:spLocks noGrp="1"/>
          </p:cNvSpPr>
          <p:nvPr>
            <p:ph type="title"/>
          </p:nvPr>
        </p:nvSpPr>
        <p:spPr>
          <a:xfrm>
            <a:off x="190500" y="448468"/>
            <a:ext cx="5905500" cy="1325563"/>
          </a:xfrm>
        </p:spPr>
        <p:txBody>
          <a:bodyPr/>
          <a:lstStyle>
            <a:lvl1pPr>
              <a:defRPr>
                <a:solidFill>
                  <a:schemeClr val="bg1"/>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3B91D9B3-7159-4E66-8DA7-A322A9980BBE}"/>
              </a:ext>
            </a:extLst>
          </p:cNvPr>
          <p:cNvSpPr>
            <a:spLocks noGrp="1"/>
          </p:cNvSpPr>
          <p:nvPr>
            <p:ph type="sldNum" sz="quarter" idx="12"/>
          </p:nvPr>
        </p:nvSpPr>
        <p:spPr>
          <a:xfrm>
            <a:off x="8610600" y="6464300"/>
            <a:ext cx="2743200" cy="365125"/>
          </a:xfrm>
        </p:spPr>
        <p:txBody>
          <a:bodyPr/>
          <a:lstStyle>
            <a:lvl1pPr>
              <a:defRPr sz="2200">
                <a:solidFill>
                  <a:schemeClr val="bg1"/>
                </a:solidFill>
              </a:defRPr>
            </a:lvl1pPr>
          </a:lstStyle>
          <a:p>
            <a:fld id="{9A4E376E-51ED-9F48-AB0A-188F627C77F8}" type="slidenum">
              <a:rPr lang="en-US" smtClean="0"/>
              <a:pPr/>
              <a:t>‹#›</a:t>
            </a:fld>
            <a:endParaRPr lang="en-US" dirty="0"/>
          </a:p>
        </p:txBody>
      </p:sp>
      <p:pic>
        <p:nvPicPr>
          <p:cNvPr id="16" name="Picture 15">
            <a:extLst>
              <a:ext uri="{FF2B5EF4-FFF2-40B4-BE49-F238E27FC236}">
                <a16:creationId xmlns:a16="http://schemas.microsoft.com/office/drawing/2014/main" id="{2DDDA763-37AA-45C0-9C7F-D8C7FD1E83D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424711" y="64018"/>
            <a:ext cx="1553378" cy="1553378"/>
          </a:xfrm>
          <a:prstGeom prst="rect">
            <a:avLst/>
          </a:prstGeom>
        </p:spPr>
      </p:pic>
    </p:spTree>
    <p:extLst>
      <p:ext uri="{BB962C8B-B14F-4D97-AF65-F5344CB8AC3E}">
        <p14:creationId xmlns:p14="http://schemas.microsoft.com/office/powerpoint/2010/main" val="129280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23FB17-44B3-4357-AF3F-48754FB92D1E}"/>
              </a:ext>
            </a:extLst>
          </p:cNvPr>
          <p:cNvSpPr/>
          <p:nvPr userDrawn="1"/>
        </p:nvSpPr>
        <p:spPr>
          <a:xfrm>
            <a:off x="-110169" y="6364838"/>
            <a:ext cx="12460077" cy="608827"/>
          </a:xfrm>
          <a:prstGeom prst="rect">
            <a:avLst/>
          </a:prstGeom>
          <a:solidFill>
            <a:schemeClr val="tx2">
              <a:lumMod val="50000"/>
            </a:schemeClr>
          </a:solidFill>
          <a:ln w="57150">
            <a:solidFill>
              <a:srgbClr val="D5D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8662A009-95AE-4091-B306-27210257331D}"/>
              </a:ext>
            </a:extLst>
          </p:cNvPr>
          <p:cNvSpPr>
            <a:spLocks noGrp="1"/>
          </p:cNvSpPr>
          <p:nvPr>
            <p:ph type="sldNum" sz="quarter" idx="12"/>
          </p:nvPr>
        </p:nvSpPr>
        <p:spPr>
          <a:xfrm>
            <a:off x="8610600" y="6464300"/>
            <a:ext cx="2743200" cy="365125"/>
          </a:xfrm>
        </p:spPr>
        <p:txBody>
          <a:bodyPr/>
          <a:lstStyle>
            <a:lvl1pPr>
              <a:defRPr sz="2200">
                <a:solidFill>
                  <a:schemeClr val="bg1"/>
                </a:solidFill>
              </a:defRPr>
            </a:lvl1pPr>
          </a:lstStyle>
          <a:p>
            <a:fld id="{9A4E376E-51ED-9F48-AB0A-188F627C77F8}" type="slidenum">
              <a:rPr lang="en-US" smtClean="0"/>
              <a:pPr/>
              <a:t>‹#›</a:t>
            </a:fld>
            <a:endParaRPr lang="en-US" dirty="0"/>
          </a:p>
        </p:txBody>
      </p:sp>
      <p:pic>
        <p:nvPicPr>
          <p:cNvPr id="10" name="Picture 9">
            <a:extLst>
              <a:ext uri="{FF2B5EF4-FFF2-40B4-BE49-F238E27FC236}">
                <a16:creationId xmlns:a16="http://schemas.microsoft.com/office/drawing/2014/main" id="{853C5CC9-798F-4410-AF24-375F357E0BC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24711" y="64018"/>
            <a:ext cx="1553378" cy="1553378"/>
          </a:xfrm>
          <a:prstGeom prst="rect">
            <a:avLst/>
          </a:prstGeom>
        </p:spPr>
      </p:pic>
    </p:spTree>
    <p:extLst>
      <p:ext uri="{BB962C8B-B14F-4D97-AF65-F5344CB8AC3E}">
        <p14:creationId xmlns:p14="http://schemas.microsoft.com/office/powerpoint/2010/main" val="307061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F726D82-9B13-450D-AB1B-A36C0DE39B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12423" y="-11574"/>
            <a:ext cx="7476822" cy="3348433"/>
          </a:xfrm>
          <a:prstGeom prst="rect">
            <a:avLst/>
          </a:prstGeom>
        </p:spPr>
      </p:pic>
      <p:sp>
        <p:nvSpPr>
          <p:cNvPr id="3" name="Content Placeholder 2">
            <a:extLst>
              <a:ext uri="{FF2B5EF4-FFF2-40B4-BE49-F238E27FC236}">
                <a16:creationId xmlns:a16="http://schemas.microsoft.com/office/drawing/2014/main" id="{BBBEC089-1012-6647-A5BE-2812B6601B88}"/>
              </a:ext>
            </a:extLst>
          </p:cNvPr>
          <p:cNvSpPr>
            <a:spLocks noGrp="1"/>
          </p:cNvSpPr>
          <p:nvPr>
            <p:ph idx="1"/>
          </p:nvPr>
        </p:nvSpPr>
        <p:spPr>
          <a:xfrm>
            <a:off x="5183188" y="2171700"/>
            <a:ext cx="6172200" cy="39116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AFC90D8-B851-B44C-9640-FB24C6592585}"/>
              </a:ext>
            </a:extLst>
          </p:cNvPr>
          <p:cNvSpPr>
            <a:spLocks noGrp="1"/>
          </p:cNvSpPr>
          <p:nvPr>
            <p:ph type="body" sz="half" idx="2"/>
          </p:nvPr>
        </p:nvSpPr>
        <p:spPr>
          <a:xfrm>
            <a:off x="839788" y="2171700"/>
            <a:ext cx="3932237" cy="3911600"/>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3BE3986A-6370-4C48-931E-F509F765A713}"/>
              </a:ext>
            </a:extLst>
          </p:cNvPr>
          <p:cNvSpPr/>
          <p:nvPr userDrawn="1"/>
        </p:nvSpPr>
        <p:spPr>
          <a:xfrm>
            <a:off x="-110169" y="6364838"/>
            <a:ext cx="12460077" cy="608827"/>
          </a:xfrm>
          <a:prstGeom prst="rect">
            <a:avLst/>
          </a:prstGeom>
          <a:solidFill>
            <a:schemeClr val="tx2">
              <a:lumMod val="50000"/>
            </a:schemeClr>
          </a:solidFill>
          <a:ln w="57150">
            <a:solidFill>
              <a:srgbClr val="D5D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0BA6C611-77C3-4E2D-A01A-58B3D764220C}"/>
              </a:ext>
            </a:extLst>
          </p:cNvPr>
          <p:cNvSpPr>
            <a:spLocks noGrp="1"/>
          </p:cNvSpPr>
          <p:nvPr>
            <p:ph type="sldNum" sz="quarter" idx="12"/>
          </p:nvPr>
        </p:nvSpPr>
        <p:spPr>
          <a:xfrm>
            <a:off x="8610600" y="6464300"/>
            <a:ext cx="2743200" cy="365125"/>
          </a:xfrm>
        </p:spPr>
        <p:txBody>
          <a:bodyPr/>
          <a:lstStyle>
            <a:lvl1pPr>
              <a:defRPr sz="2200">
                <a:solidFill>
                  <a:schemeClr val="bg1"/>
                </a:solidFill>
              </a:defRPr>
            </a:lvl1pPr>
          </a:lstStyle>
          <a:p>
            <a:fld id="{9A4E376E-51ED-9F48-AB0A-188F627C77F8}" type="slidenum">
              <a:rPr lang="en-US" smtClean="0"/>
              <a:pPr/>
              <a:t>‹#›</a:t>
            </a:fld>
            <a:endParaRPr lang="en-US" dirty="0"/>
          </a:p>
        </p:txBody>
      </p:sp>
      <p:sp>
        <p:nvSpPr>
          <p:cNvPr id="14" name="Title 1">
            <a:extLst>
              <a:ext uri="{FF2B5EF4-FFF2-40B4-BE49-F238E27FC236}">
                <a16:creationId xmlns:a16="http://schemas.microsoft.com/office/drawing/2014/main" id="{C5F400E3-2327-4354-8BAA-CF63C3DF7203}"/>
              </a:ext>
            </a:extLst>
          </p:cNvPr>
          <p:cNvSpPr>
            <a:spLocks noGrp="1"/>
          </p:cNvSpPr>
          <p:nvPr>
            <p:ph type="title"/>
          </p:nvPr>
        </p:nvSpPr>
        <p:spPr>
          <a:xfrm>
            <a:off x="190500" y="448468"/>
            <a:ext cx="5905500" cy="1325563"/>
          </a:xfrm>
        </p:spPr>
        <p:txBody>
          <a:bodyPr/>
          <a:lstStyle>
            <a:lvl1pPr>
              <a:defRPr>
                <a:solidFill>
                  <a:schemeClr val="bg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C2E7074C-BD27-4E15-8533-CF6DB878168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424711" y="64018"/>
            <a:ext cx="1553378" cy="1553378"/>
          </a:xfrm>
          <a:prstGeom prst="rect">
            <a:avLst/>
          </a:prstGeom>
        </p:spPr>
      </p:pic>
    </p:spTree>
    <p:extLst>
      <p:ext uri="{BB962C8B-B14F-4D97-AF65-F5344CB8AC3E}">
        <p14:creationId xmlns:p14="http://schemas.microsoft.com/office/powerpoint/2010/main" val="123688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704C3-E4BF-D843-8A89-AAA854AA0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8FC91-20E1-1A40-A919-DCD99C1C54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EE6E2-1C9F-D142-B67A-89DF48CD0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8D676-17A8-804F-ABFF-93B3B732CC00}" type="datetime1">
              <a:rPr lang="en-US" smtClean="0"/>
              <a:t>1/6/2022</a:t>
            </a:fld>
            <a:endParaRPr lang="en-US"/>
          </a:p>
        </p:txBody>
      </p:sp>
      <p:sp>
        <p:nvSpPr>
          <p:cNvPr id="5" name="Footer Placeholder 4">
            <a:extLst>
              <a:ext uri="{FF2B5EF4-FFF2-40B4-BE49-F238E27FC236}">
                <a16:creationId xmlns:a16="http://schemas.microsoft.com/office/drawing/2014/main" id="{00E5F61F-CE4D-B24E-8BC1-338F4B920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 | Presenter Name</a:t>
            </a:r>
          </a:p>
        </p:txBody>
      </p:sp>
      <p:sp>
        <p:nvSpPr>
          <p:cNvPr id="6" name="Slide Number Placeholder 5">
            <a:extLst>
              <a:ext uri="{FF2B5EF4-FFF2-40B4-BE49-F238E27FC236}">
                <a16:creationId xmlns:a16="http://schemas.microsoft.com/office/drawing/2014/main" id="{5FD2E21B-A4DE-D14A-87B2-342565F1B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E376E-51ED-9F48-AB0A-188F627C77F8}" type="slidenum">
              <a:rPr lang="en-US" smtClean="0"/>
              <a:t>‹#›</a:t>
            </a:fld>
            <a:endParaRPr lang="en-US"/>
          </a:p>
        </p:txBody>
      </p:sp>
    </p:spTree>
    <p:extLst>
      <p:ext uri="{BB962C8B-B14F-4D97-AF65-F5344CB8AC3E}">
        <p14:creationId xmlns:p14="http://schemas.microsoft.com/office/powerpoint/2010/main" val="53968161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7" r:id="rId5"/>
    <p:sldLayoutId id="2147483653" r:id="rId6"/>
    <p:sldLayoutId id="2147483655" r:id="rId7"/>
    <p:sldLayoutId id="2147483656"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mprovingteaching.co.uk/2018/11/25/lightbulb-moments-for-teachers-threshold-concepts-in-teacher-education/"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transitiontn.org/supports-partnerships/" TargetMode="External"/><Relationship Id="rId7" Type="http://schemas.openxmlformats.org/officeDocument/2006/relationships/hyperlink" Target="https://transitiontn.org/vr/webcast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ransitiontn.org/vr/partnerships-overview/" TargetMode="External"/><Relationship Id="rId5" Type="http://schemas.openxmlformats.org/officeDocument/2006/relationships/hyperlink" Target="https://transitiontn.org/vr/developing-strong-partnerships/" TargetMode="External"/><Relationship Id="rId4" Type="http://schemas.openxmlformats.org/officeDocument/2006/relationships/hyperlink" Target="https://transitiontn.org/vr/connecting-with-families-and-employer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23.svg"/></Relationships>
</file>

<file path=ppt/slides/_rels/slide5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www.pexels.com/photo/person-using-macbook-pro-3184459/"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slidewiki.org/deck/99336/slide/636095-1"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23.sv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23.svg"/></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4279-76F0-4C8B-A368-A8CE4B8F0A39}"/>
              </a:ext>
            </a:extLst>
          </p:cNvPr>
          <p:cNvSpPr>
            <a:spLocks noGrp="1"/>
          </p:cNvSpPr>
          <p:nvPr>
            <p:ph type="ctrTitle"/>
          </p:nvPr>
        </p:nvSpPr>
        <p:spPr>
          <a:xfrm>
            <a:off x="1497724" y="2148051"/>
            <a:ext cx="9196552" cy="2561897"/>
          </a:xfrm>
        </p:spPr>
        <p:txBody>
          <a:bodyPr>
            <a:noAutofit/>
          </a:bodyPr>
          <a:lstStyle/>
          <a:p>
            <a:r>
              <a:rPr lang="en-US" sz="4400" dirty="0"/>
              <a:t>Incorporating a Person-Driven Approach into </a:t>
            </a:r>
            <a:br>
              <a:rPr lang="en-US" sz="4400" dirty="0"/>
            </a:br>
            <a:r>
              <a:rPr lang="en-US" sz="4400" dirty="0"/>
              <a:t>Pre-Employment Transition Services</a:t>
            </a:r>
          </a:p>
        </p:txBody>
      </p:sp>
      <p:sp>
        <p:nvSpPr>
          <p:cNvPr id="4" name="Text Placeholder 3">
            <a:extLst>
              <a:ext uri="{FF2B5EF4-FFF2-40B4-BE49-F238E27FC236}">
                <a16:creationId xmlns:a16="http://schemas.microsoft.com/office/drawing/2014/main" id="{5F53B019-8768-47E6-A13A-908047091250}"/>
              </a:ext>
            </a:extLst>
          </p:cNvPr>
          <p:cNvSpPr>
            <a:spLocks noGrp="1"/>
          </p:cNvSpPr>
          <p:nvPr>
            <p:ph type="body" sz="quarter" idx="10"/>
          </p:nvPr>
        </p:nvSpPr>
        <p:spPr/>
        <p:txBody>
          <a:bodyPr>
            <a:normAutofit fontScale="92500"/>
          </a:bodyPr>
          <a:lstStyle/>
          <a:p>
            <a:pPr algn="ctr"/>
            <a:r>
              <a:rPr lang="en-US" sz="2400" dirty="0"/>
              <a:t>Presented By: Hope Armstrong, Jessica </a:t>
            </a:r>
            <a:r>
              <a:rPr lang="en-US" sz="2400" dirty="0" err="1"/>
              <a:t>Awsumb</a:t>
            </a:r>
            <a:r>
              <a:rPr lang="en-US" sz="2400" dirty="0"/>
              <a:t>, Leah Burgess, Jena </a:t>
            </a:r>
            <a:r>
              <a:rPr lang="en-US" sz="2400" dirty="0" err="1"/>
              <a:t>Galster</a:t>
            </a:r>
            <a:r>
              <a:rPr lang="en-US" sz="2400" dirty="0"/>
              <a:t>, and Wendi Gearing</a:t>
            </a:r>
          </a:p>
        </p:txBody>
      </p:sp>
    </p:spTree>
    <p:extLst>
      <p:ext uri="{BB962C8B-B14F-4D97-AF65-F5344CB8AC3E}">
        <p14:creationId xmlns:p14="http://schemas.microsoft.com/office/powerpoint/2010/main" val="11142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B4A1-909B-0B47-8C6E-8C82FE404457}"/>
              </a:ext>
            </a:extLst>
          </p:cNvPr>
          <p:cNvSpPr>
            <a:spLocks noGrp="1"/>
          </p:cNvSpPr>
          <p:nvPr>
            <p:ph type="title"/>
          </p:nvPr>
        </p:nvSpPr>
        <p:spPr/>
        <p:txBody>
          <a:bodyPr>
            <a:noAutofit/>
          </a:bodyPr>
          <a:lstStyle/>
          <a:p>
            <a:r>
              <a:rPr lang="en-US" sz="3600" dirty="0"/>
              <a:t>Pre-planning Meeting</a:t>
            </a:r>
          </a:p>
        </p:txBody>
      </p:sp>
      <p:sp>
        <p:nvSpPr>
          <p:cNvPr id="3" name="Content Placeholder 2">
            <a:extLst>
              <a:ext uri="{FF2B5EF4-FFF2-40B4-BE49-F238E27FC236}">
                <a16:creationId xmlns:a16="http://schemas.microsoft.com/office/drawing/2014/main" id="{44E21E3A-75CE-2246-A966-54C6B0B6A274}"/>
              </a:ext>
            </a:extLst>
          </p:cNvPr>
          <p:cNvSpPr>
            <a:spLocks noGrp="1"/>
          </p:cNvSpPr>
          <p:nvPr>
            <p:ph idx="1"/>
          </p:nvPr>
        </p:nvSpPr>
        <p:spPr>
          <a:xfrm>
            <a:off x="838200" y="2146297"/>
            <a:ext cx="10515600" cy="2568449"/>
          </a:xfrm>
        </p:spPr>
        <p:txBody>
          <a:bodyPr anchor="ctr"/>
          <a:lstStyle/>
          <a:p>
            <a:r>
              <a:rPr lang="en-US" dirty="0">
                <a:ea typeface="+mn-lt"/>
                <a:cs typeface="+mn-lt"/>
              </a:rPr>
              <a:t>Planning meeting will occur prior to the first meeting</a:t>
            </a:r>
            <a:endParaRPr lang="en-US" dirty="0"/>
          </a:p>
          <a:p>
            <a:pPr lvl="1"/>
            <a:r>
              <a:rPr lang="en-US" dirty="0"/>
              <a:t>Develop a personal story of focus person</a:t>
            </a:r>
          </a:p>
          <a:p>
            <a:pPr lvl="1"/>
            <a:r>
              <a:rPr lang="en-US" dirty="0"/>
              <a:t>Discuss students’ personal preferences</a:t>
            </a:r>
          </a:p>
        </p:txBody>
      </p:sp>
      <p:sp>
        <p:nvSpPr>
          <p:cNvPr id="4" name="Slide Number Placeholder 3">
            <a:extLst>
              <a:ext uri="{FF2B5EF4-FFF2-40B4-BE49-F238E27FC236}">
                <a16:creationId xmlns:a16="http://schemas.microsoft.com/office/drawing/2014/main" id="{5D293437-A9B3-2148-9F1C-525E601E3BD3}"/>
              </a:ext>
            </a:extLst>
          </p:cNvPr>
          <p:cNvSpPr>
            <a:spLocks noGrp="1"/>
          </p:cNvSpPr>
          <p:nvPr>
            <p:ph type="sldNum" sz="quarter" idx="12"/>
          </p:nvPr>
        </p:nvSpPr>
        <p:spPr/>
        <p:txBody>
          <a:bodyPr/>
          <a:lstStyle/>
          <a:p>
            <a:fld id="{9A4E376E-51ED-9F48-AB0A-188F627C77F8}" type="slidenum">
              <a:rPr lang="en-US" smtClean="0"/>
              <a:pPr/>
              <a:t>10</a:t>
            </a:fld>
            <a:endParaRPr lang="en-US" dirty="0"/>
          </a:p>
        </p:txBody>
      </p:sp>
    </p:spTree>
    <p:extLst>
      <p:ext uri="{BB962C8B-B14F-4D97-AF65-F5344CB8AC3E}">
        <p14:creationId xmlns:p14="http://schemas.microsoft.com/office/powerpoint/2010/main" val="280797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A40E-DB0B-4A45-A97F-8AD38887251F}"/>
              </a:ext>
            </a:extLst>
          </p:cNvPr>
          <p:cNvSpPr>
            <a:spLocks noGrp="1"/>
          </p:cNvSpPr>
          <p:nvPr>
            <p:ph type="title"/>
          </p:nvPr>
        </p:nvSpPr>
        <p:spPr/>
        <p:txBody>
          <a:bodyPr>
            <a:normAutofit/>
          </a:bodyPr>
          <a:lstStyle/>
          <a:p>
            <a:r>
              <a:rPr lang="en-US" sz="3200" dirty="0"/>
              <a:t>Structure of a </a:t>
            </a:r>
            <a:br>
              <a:rPr lang="en-US" sz="3200" dirty="0"/>
            </a:br>
            <a:r>
              <a:rPr lang="en-US" sz="3200" dirty="0"/>
              <a:t>Person-Driven Meeting </a:t>
            </a:r>
          </a:p>
        </p:txBody>
      </p:sp>
      <p:sp>
        <p:nvSpPr>
          <p:cNvPr id="3" name="Content Placeholder 2">
            <a:extLst>
              <a:ext uri="{FF2B5EF4-FFF2-40B4-BE49-F238E27FC236}">
                <a16:creationId xmlns:a16="http://schemas.microsoft.com/office/drawing/2014/main" id="{BE36C789-129A-264F-9323-76076E1CF0C4}"/>
              </a:ext>
            </a:extLst>
          </p:cNvPr>
          <p:cNvSpPr>
            <a:spLocks noGrp="1"/>
          </p:cNvSpPr>
          <p:nvPr>
            <p:ph idx="1"/>
          </p:nvPr>
        </p:nvSpPr>
        <p:spPr>
          <a:xfrm>
            <a:off x="838200" y="2146297"/>
            <a:ext cx="10515600" cy="3443719"/>
          </a:xfrm>
        </p:spPr>
        <p:txBody>
          <a:bodyPr anchor="ctr">
            <a:normAutofit lnSpcReduction="10000"/>
          </a:bodyPr>
          <a:lstStyle/>
          <a:p>
            <a:pPr marL="0" indent="0">
              <a:buNone/>
            </a:pPr>
            <a:r>
              <a:rPr lang="en-US" sz="3200" dirty="0"/>
              <a:t>Provider </a:t>
            </a:r>
          </a:p>
          <a:p>
            <a:r>
              <a:rPr lang="en-US" dirty="0"/>
              <a:t>Assist student in preparing for the meeting</a:t>
            </a:r>
          </a:p>
          <a:p>
            <a:r>
              <a:rPr lang="en-US" dirty="0"/>
              <a:t>Walk the student through the process </a:t>
            </a:r>
          </a:p>
          <a:p>
            <a:r>
              <a:rPr lang="en-US" dirty="0"/>
              <a:t>Support focus student as they share: </a:t>
            </a:r>
          </a:p>
          <a:p>
            <a:pPr lvl="1"/>
            <a:r>
              <a:rPr lang="en-US" dirty="0"/>
              <a:t>Preferences</a:t>
            </a:r>
          </a:p>
          <a:p>
            <a:pPr lvl="1"/>
            <a:r>
              <a:rPr lang="en-US" dirty="0"/>
              <a:t>Strengths</a:t>
            </a:r>
          </a:p>
          <a:p>
            <a:pPr lvl="1"/>
            <a:r>
              <a:rPr lang="en-US" dirty="0"/>
              <a:t>Capabilities</a:t>
            </a:r>
          </a:p>
          <a:p>
            <a:pPr lvl="1"/>
            <a:r>
              <a:rPr lang="en-US" dirty="0"/>
              <a:t>Any potential barriers</a:t>
            </a:r>
          </a:p>
        </p:txBody>
      </p:sp>
      <p:sp>
        <p:nvSpPr>
          <p:cNvPr id="4" name="Slide Number Placeholder 3">
            <a:extLst>
              <a:ext uri="{FF2B5EF4-FFF2-40B4-BE49-F238E27FC236}">
                <a16:creationId xmlns:a16="http://schemas.microsoft.com/office/drawing/2014/main" id="{6F9408F7-E5A9-9944-A16E-533138F661ED}"/>
              </a:ext>
            </a:extLst>
          </p:cNvPr>
          <p:cNvSpPr>
            <a:spLocks noGrp="1"/>
          </p:cNvSpPr>
          <p:nvPr>
            <p:ph type="sldNum" sz="quarter" idx="12"/>
          </p:nvPr>
        </p:nvSpPr>
        <p:spPr/>
        <p:txBody>
          <a:bodyPr/>
          <a:lstStyle/>
          <a:p>
            <a:fld id="{9A4E376E-51ED-9F48-AB0A-188F627C77F8}" type="slidenum">
              <a:rPr lang="en-US" smtClean="0"/>
              <a:pPr/>
              <a:t>11</a:t>
            </a:fld>
            <a:endParaRPr lang="en-US" dirty="0"/>
          </a:p>
        </p:txBody>
      </p:sp>
      <p:pic>
        <p:nvPicPr>
          <p:cNvPr id="5" name="Picture 5">
            <a:extLst>
              <a:ext uri="{FF2B5EF4-FFF2-40B4-BE49-F238E27FC236}">
                <a16:creationId xmlns:a16="http://schemas.microsoft.com/office/drawing/2014/main" id="{94B65DDD-E38C-4C89-B36D-EB55DF666D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8967" y="2916105"/>
            <a:ext cx="2743200" cy="1828982"/>
          </a:xfrm>
          <a:prstGeom prst="rect">
            <a:avLst/>
          </a:prstGeom>
        </p:spPr>
      </p:pic>
    </p:spTree>
    <p:extLst>
      <p:ext uri="{BB962C8B-B14F-4D97-AF65-F5344CB8AC3E}">
        <p14:creationId xmlns:p14="http://schemas.microsoft.com/office/powerpoint/2010/main" val="392038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D073-DE37-B440-A560-40BD3E9B4A34}"/>
              </a:ext>
            </a:extLst>
          </p:cNvPr>
          <p:cNvSpPr>
            <a:spLocks noGrp="1"/>
          </p:cNvSpPr>
          <p:nvPr>
            <p:ph type="title"/>
          </p:nvPr>
        </p:nvSpPr>
        <p:spPr/>
        <p:txBody>
          <a:bodyPr/>
          <a:lstStyle/>
          <a:p>
            <a:r>
              <a:rPr lang="en-US" dirty="0"/>
              <a:t>Who is Involved?</a:t>
            </a:r>
          </a:p>
        </p:txBody>
      </p:sp>
      <p:sp>
        <p:nvSpPr>
          <p:cNvPr id="3" name="Content Placeholder 2">
            <a:extLst>
              <a:ext uri="{FF2B5EF4-FFF2-40B4-BE49-F238E27FC236}">
                <a16:creationId xmlns:a16="http://schemas.microsoft.com/office/drawing/2014/main" id="{FA9D2365-0AE6-7342-9AF7-9CD572CFF844}"/>
              </a:ext>
            </a:extLst>
          </p:cNvPr>
          <p:cNvSpPr>
            <a:spLocks noGrp="1"/>
          </p:cNvSpPr>
          <p:nvPr>
            <p:ph idx="1"/>
          </p:nvPr>
        </p:nvSpPr>
        <p:spPr/>
        <p:txBody>
          <a:bodyPr anchor="ctr"/>
          <a:lstStyle/>
          <a:p>
            <a:r>
              <a:rPr lang="en-US" dirty="0"/>
              <a:t>Focus person (student) and who they choose to invite</a:t>
            </a:r>
          </a:p>
          <a:p>
            <a:r>
              <a:rPr lang="en-US" dirty="0"/>
              <a:t>Facilitator</a:t>
            </a:r>
          </a:p>
          <a:p>
            <a:pPr lvl="1"/>
            <a:r>
              <a:rPr lang="en-US" dirty="0"/>
              <a:t>Neutral and unbiased</a:t>
            </a:r>
          </a:p>
          <a:p>
            <a:pPr lvl="1"/>
            <a:r>
              <a:rPr lang="en-US" dirty="0"/>
              <a:t>Leads the group through the process</a:t>
            </a:r>
          </a:p>
          <a:p>
            <a:pPr lvl="1"/>
            <a:r>
              <a:rPr lang="en-US" dirty="0"/>
              <a:t>Handles conflict</a:t>
            </a:r>
          </a:p>
          <a:p>
            <a:pPr lvl="1"/>
            <a:r>
              <a:rPr lang="en-US" dirty="0"/>
              <a:t>Ensures equal opportunities for all to participate and be heard</a:t>
            </a:r>
          </a:p>
        </p:txBody>
      </p:sp>
      <p:sp>
        <p:nvSpPr>
          <p:cNvPr id="4" name="Slide Number Placeholder 3">
            <a:extLst>
              <a:ext uri="{FF2B5EF4-FFF2-40B4-BE49-F238E27FC236}">
                <a16:creationId xmlns:a16="http://schemas.microsoft.com/office/drawing/2014/main" id="{496DDB5A-FA15-8944-9BBC-443B4EAF36ED}"/>
              </a:ext>
            </a:extLst>
          </p:cNvPr>
          <p:cNvSpPr>
            <a:spLocks noGrp="1"/>
          </p:cNvSpPr>
          <p:nvPr>
            <p:ph type="sldNum" sz="quarter" idx="12"/>
          </p:nvPr>
        </p:nvSpPr>
        <p:spPr/>
        <p:txBody>
          <a:bodyPr/>
          <a:lstStyle/>
          <a:p>
            <a:fld id="{9A4E376E-51ED-9F48-AB0A-188F627C77F8}" type="slidenum">
              <a:rPr lang="en-US" smtClean="0"/>
              <a:pPr/>
              <a:t>12</a:t>
            </a:fld>
            <a:endParaRPr lang="en-US" dirty="0"/>
          </a:p>
        </p:txBody>
      </p:sp>
    </p:spTree>
    <p:extLst>
      <p:ext uri="{BB962C8B-B14F-4D97-AF65-F5344CB8AC3E}">
        <p14:creationId xmlns:p14="http://schemas.microsoft.com/office/powerpoint/2010/main" val="269050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A089-BEB5-E345-90ED-97FF9878D11B}"/>
              </a:ext>
            </a:extLst>
          </p:cNvPr>
          <p:cNvSpPr>
            <a:spLocks noGrp="1"/>
          </p:cNvSpPr>
          <p:nvPr>
            <p:ph type="title"/>
          </p:nvPr>
        </p:nvSpPr>
        <p:spPr/>
        <p:txBody>
          <a:bodyPr>
            <a:normAutofit/>
          </a:bodyPr>
          <a:lstStyle/>
          <a:p>
            <a:r>
              <a:rPr lang="en-US" dirty="0"/>
              <a:t>Structure of the Meeting</a:t>
            </a:r>
          </a:p>
        </p:txBody>
      </p:sp>
      <p:sp>
        <p:nvSpPr>
          <p:cNvPr id="3" name="Content Placeholder 2">
            <a:extLst>
              <a:ext uri="{FF2B5EF4-FFF2-40B4-BE49-F238E27FC236}">
                <a16:creationId xmlns:a16="http://schemas.microsoft.com/office/drawing/2014/main" id="{72D7798D-ECCA-5B4B-9D62-79326F0B1E46}"/>
              </a:ext>
            </a:extLst>
          </p:cNvPr>
          <p:cNvSpPr>
            <a:spLocks noGrp="1"/>
          </p:cNvSpPr>
          <p:nvPr>
            <p:ph idx="1"/>
          </p:nvPr>
        </p:nvSpPr>
        <p:spPr/>
        <p:txBody>
          <a:bodyPr anchor="ctr"/>
          <a:lstStyle/>
          <a:p>
            <a:r>
              <a:rPr lang="en-US" dirty="0"/>
              <a:t>Review the focus person’s personal story</a:t>
            </a:r>
          </a:p>
          <a:p>
            <a:r>
              <a:rPr lang="en-US" dirty="0"/>
              <a:t>Participants share visions of focus person’s future</a:t>
            </a:r>
          </a:p>
          <a:p>
            <a:r>
              <a:rPr lang="en-US" dirty="0"/>
              <a:t>Brainstorm ways to increase opportunities</a:t>
            </a:r>
          </a:p>
          <a:p>
            <a:r>
              <a:rPr lang="en-US" dirty="0"/>
              <a:t>Identify potential obstacles</a:t>
            </a:r>
          </a:p>
          <a:p>
            <a:r>
              <a:rPr lang="en-US" dirty="0"/>
              <a:t>Identify action steps</a:t>
            </a:r>
          </a:p>
          <a:p>
            <a:r>
              <a:rPr lang="en-US" dirty="0"/>
              <a:t>Identify needs for service delivery</a:t>
            </a:r>
          </a:p>
          <a:p>
            <a:r>
              <a:rPr lang="en-US" dirty="0"/>
              <a:t>Schedule next meeting</a:t>
            </a:r>
          </a:p>
        </p:txBody>
      </p:sp>
      <p:sp>
        <p:nvSpPr>
          <p:cNvPr id="4" name="Slide Number Placeholder 3">
            <a:extLst>
              <a:ext uri="{FF2B5EF4-FFF2-40B4-BE49-F238E27FC236}">
                <a16:creationId xmlns:a16="http://schemas.microsoft.com/office/drawing/2014/main" id="{BB5F8C73-71FB-D846-A7AD-69294A3D8C7B}"/>
              </a:ext>
            </a:extLst>
          </p:cNvPr>
          <p:cNvSpPr>
            <a:spLocks noGrp="1"/>
          </p:cNvSpPr>
          <p:nvPr>
            <p:ph type="sldNum" sz="quarter" idx="12"/>
          </p:nvPr>
        </p:nvSpPr>
        <p:spPr/>
        <p:txBody>
          <a:bodyPr/>
          <a:lstStyle/>
          <a:p>
            <a:fld id="{9A4E376E-51ED-9F48-AB0A-188F627C77F8}" type="slidenum">
              <a:rPr lang="en-US" smtClean="0"/>
              <a:pPr/>
              <a:t>13</a:t>
            </a:fld>
            <a:endParaRPr lang="en-US" dirty="0"/>
          </a:p>
        </p:txBody>
      </p:sp>
    </p:spTree>
    <p:extLst>
      <p:ext uri="{BB962C8B-B14F-4D97-AF65-F5344CB8AC3E}">
        <p14:creationId xmlns:p14="http://schemas.microsoft.com/office/powerpoint/2010/main" val="108035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02E04-6DCB-47E9-854F-3E7E377E8F62}"/>
              </a:ext>
            </a:extLst>
          </p:cNvPr>
          <p:cNvSpPr>
            <a:spLocks noGrp="1"/>
          </p:cNvSpPr>
          <p:nvPr>
            <p:ph type="title"/>
          </p:nvPr>
        </p:nvSpPr>
        <p:spPr/>
        <p:txBody>
          <a:bodyPr>
            <a:normAutofit/>
          </a:bodyPr>
          <a:lstStyle/>
          <a:p>
            <a:r>
              <a:rPr lang="en-US" sz="3200" dirty="0"/>
              <a:t>Where We Are and What We Should Be Striving For</a:t>
            </a:r>
          </a:p>
        </p:txBody>
      </p:sp>
      <p:pic>
        <p:nvPicPr>
          <p:cNvPr id="5" name="Picture 5">
            <a:extLst>
              <a:ext uri="{FF2B5EF4-FFF2-40B4-BE49-F238E27FC236}">
                <a16:creationId xmlns:a16="http://schemas.microsoft.com/office/drawing/2014/main" id="{AD57B6ED-64AF-4D33-9EF9-546E27C6DAF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50541" y="2002135"/>
            <a:ext cx="6214487" cy="4205719"/>
          </a:xfrm>
        </p:spPr>
      </p:pic>
      <p:sp>
        <p:nvSpPr>
          <p:cNvPr id="4" name="Slide Number Placeholder 3">
            <a:extLst>
              <a:ext uri="{FF2B5EF4-FFF2-40B4-BE49-F238E27FC236}">
                <a16:creationId xmlns:a16="http://schemas.microsoft.com/office/drawing/2014/main" id="{552A4463-5425-4989-B358-4B6744392A57}"/>
              </a:ext>
            </a:extLst>
          </p:cNvPr>
          <p:cNvSpPr>
            <a:spLocks noGrp="1"/>
          </p:cNvSpPr>
          <p:nvPr>
            <p:ph type="sldNum" sz="quarter" idx="12"/>
          </p:nvPr>
        </p:nvSpPr>
        <p:spPr/>
        <p:txBody>
          <a:bodyPr/>
          <a:lstStyle/>
          <a:p>
            <a:fld id="{9A4E376E-51ED-9F48-AB0A-188F627C77F8}" type="slidenum">
              <a:rPr lang="en-US" smtClean="0"/>
              <a:pPr/>
              <a:t>14</a:t>
            </a:fld>
            <a:endParaRPr lang="en-US" dirty="0"/>
          </a:p>
        </p:txBody>
      </p:sp>
    </p:spTree>
    <p:extLst>
      <p:ext uri="{BB962C8B-B14F-4D97-AF65-F5344CB8AC3E}">
        <p14:creationId xmlns:p14="http://schemas.microsoft.com/office/powerpoint/2010/main" val="157726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7413CF-2FE8-C241-A582-06FF5AD4483C}"/>
              </a:ext>
            </a:extLst>
          </p:cNvPr>
          <p:cNvSpPr>
            <a:spLocks noGrp="1"/>
          </p:cNvSpPr>
          <p:nvPr>
            <p:ph type="sldNum" sz="quarter" idx="12"/>
          </p:nvPr>
        </p:nvSpPr>
        <p:spPr/>
        <p:txBody>
          <a:bodyPr/>
          <a:lstStyle/>
          <a:p>
            <a:fld id="{9A4E376E-51ED-9F48-AB0A-188F627C77F8}" type="slidenum">
              <a:rPr lang="en-US" smtClean="0"/>
              <a:pPr/>
              <a:t>15</a:t>
            </a:fld>
            <a:endParaRPr lang="en-US" dirty="0"/>
          </a:p>
        </p:txBody>
      </p:sp>
      <p:graphicFrame>
        <p:nvGraphicFramePr>
          <p:cNvPr id="3" name="Table 2">
            <a:extLst>
              <a:ext uri="{FF2B5EF4-FFF2-40B4-BE49-F238E27FC236}">
                <a16:creationId xmlns:a16="http://schemas.microsoft.com/office/drawing/2014/main" id="{1E4BA54B-482B-CF42-ABFA-B647619294AD}"/>
              </a:ext>
            </a:extLst>
          </p:cNvPr>
          <p:cNvGraphicFramePr>
            <a:graphicFrameLocks noGrp="1"/>
          </p:cNvGraphicFramePr>
          <p:nvPr>
            <p:extLst>
              <p:ext uri="{D42A27DB-BD31-4B8C-83A1-F6EECF244321}">
                <p14:modId xmlns:p14="http://schemas.microsoft.com/office/powerpoint/2010/main" val="1552127673"/>
              </p:ext>
            </p:extLst>
          </p:nvPr>
        </p:nvGraphicFramePr>
        <p:xfrm>
          <a:off x="2008521" y="240632"/>
          <a:ext cx="8155907" cy="5839720"/>
        </p:xfrm>
        <a:graphic>
          <a:graphicData uri="http://schemas.openxmlformats.org/drawingml/2006/table">
            <a:tbl>
              <a:tblPr/>
              <a:tblGrid>
                <a:gridCol w="4063745">
                  <a:extLst>
                    <a:ext uri="{9D8B030D-6E8A-4147-A177-3AD203B41FA5}">
                      <a16:colId xmlns:a16="http://schemas.microsoft.com/office/drawing/2014/main" val="2804308349"/>
                    </a:ext>
                  </a:extLst>
                </a:gridCol>
                <a:gridCol w="4092162">
                  <a:extLst>
                    <a:ext uri="{9D8B030D-6E8A-4147-A177-3AD203B41FA5}">
                      <a16:colId xmlns:a16="http://schemas.microsoft.com/office/drawing/2014/main" val="3038578870"/>
                    </a:ext>
                  </a:extLst>
                </a:gridCol>
              </a:tblGrid>
              <a:tr h="380851">
                <a:tc>
                  <a:txBody>
                    <a:bodyPr/>
                    <a:lstStyle/>
                    <a:p>
                      <a:pPr algn="ctr" rtl="0" fontAlgn="base"/>
                      <a:r>
                        <a:rPr lang="en-US" sz="1600" b="1" i="0" dirty="0">
                          <a:solidFill>
                            <a:schemeClr val="bg1"/>
                          </a:solidFill>
                          <a:effectLst/>
                          <a:latin typeface="+mn-lt"/>
                        </a:rPr>
                        <a:t>Traditional Planning  </a:t>
                      </a:r>
                      <a:endParaRPr lang="en-US" sz="2400" b="1"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rtl="0" fontAlgn="base"/>
                      <a:r>
                        <a:rPr lang="en-US" sz="1600" b="1" i="0" dirty="0">
                          <a:solidFill>
                            <a:schemeClr val="bg1"/>
                          </a:solidFill>
                          <a:effectLst/>
                          <a:latin typeface="+mn-lt"/>
                        </a:rPr>
                        <a:t>Person-Driven Planning</a:t>
                      </a:r>
                      <a:r>
                        <a:rPr lang="en-US" sz="1600" b="0" i="0" dirty="0">
                          <a:solidFill>
                            <a:schemeClr val="bg1"/>
                          </a:solidFill>
                          <a:effectLst/>
                          <a:latin typeface="+mn-lt"/>
                        </a:rPr>
                        <a:t>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418387565"/>
                  </a:ext>
                </a:extLst>
              </a:tr>
              <a:tr h="888653">
                <a:tc>
                  <a:txBody>
                    <a:bodyPr/>
                    <a:lstStyle/>
                    <a:p>
                      <a:pPr algn="ctr" rtl="0" fontAlgn="base"/>
                      <a:r>
                        <a:rPr lang="en-US" sz="1600" b="0" i="0" dirty="0">
                          <a:solidFill>
                            <a:schemeClr val="bg1"/>
                          </a:solidFill>
                          <a:effectLst/>
                          <a:latin typeface="+mn-lt"/>
                        </a:rPr>
                        <a:t>Focus on student’s challenges and barriers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ase"/>
                      <a:r>
                        <a:rPr lang="en-US" sz="1600" b="0" i="0" dirty="0">
                          <a:solidFill>
                            <a:schemeClr val="bg1"/>
                          </a:solidFill>
                          <a:effectLst/>
                          <a:latin typeface="+mn-lt"/>
                        </a:rPr>
                        <a:t>Focus on specific examples of positive experiences and life situations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80190956"/>
                  </a:ext>
                </a:extLst>
              </a:tr>
              <a:tr h="888653">
                <a:tc>
                  <a:txBody>
                    <a:bodyPr/>
                    <a:lstStyle/>
                    <a:p>
                      <a:pPr algn="ctr" rtl="0" fontAlgn="base"/>
                      <a:r>
                        <a:rPr lang="en-US" sz="1600" b="0" i="0" dirty="0">
                          <a:solidFill>
                            <a:schemeClr val="bg1"/>
                          </a:solidFill>
                          <a:effectLst/>
                          <a:latin typeface="+mn-lt"/>
                        </a:rPr>
                        <a:t>Planning identifies all service options and including options that are segregated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ase"/>
                      <a:r>
                        <a:rPr lang="en-US" sz="1600" b="0" i="0" dirty="0">
                          <a:solidFill>
                            <a:schemeClr val="bg1"/>
                          </a:solidFill>
                          <a:effectLst/>
                          <a:latin typeface="+mn-lt"/>
                        </a:rPr>
                        <a:t>Planning identifies options and roles within community-based settings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34514204"/>
                  </a:ext>
                </a:extLst>
              </a:tr>
              <a:tr h="1142554">
                <a:tc>
                  <a:txBody>
                    <a:bodyPr/>
                    <a:lstStyle/>
                    <a:p>
                      <a:pPr algn="ctr" rtl="0" fontAlgn="base"/>
                      <a:r>
                        <a:rPr lang="en-US" sz="1600" b="0" i="0" dirty="0">
                          <a:solidFill>
                            <a:schemeClr val="bg1"/>
                          </a:solidFill>
                          <a:effectLst/>
                          <a:latin typeface="+mn-lt"/>
                        </a:rPr>
                        <a:t>Goals and objectives are somewhat limited and reflect changes that can be made easily within existing programs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ase"/>
                      <a:r>
                        <a:rPr lang="en-US" sz="1600" b="0" i="0" dirty="0">
                          <a:solidFill>
                            <a:schemeClr val="bg1"/>
                          </a:solidFill>
                          <a:effectLst/>
                          <a:latin typeface="+mn-lt"/>
                        </a:rPr>
                        <a:t>Goals and objectives are broader in nature and involve thinking creatively and outside the box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41376760"/>
                  </a:ext>
                </a:extLst>
              </a:tr>
              <a:tr h="1396455">
                <a:tc>
                  <a:txBody>
                    <a:bodyPr/>
                    <a:lstStyle/>
                    <a:p>
                      <a:pPr algn="ctr" rtl="0" fontAlgn="base"/>
                      <a:r>
                        <a:rPr lang="en-US" sz="1600" b="0" i="0" dirty="0">
                          <a:solidFill>
                            <a:schemeClr val="bg1"/>
                          </a:solidFill>
                          <a:effectLst/>
                          <a:latin typeface="+mn-lt"/>
                        </a:rPr>
                        <a:t>Plan looks similar from one student to the next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ase"/>
                      <a:r>
                        <a:rPr lang="en-US" sz="1600" b="0" i="0" dirty="0">
                          <a:solidFill>
                            <a:schemeClr val="bg1"/>
                          </a:solidFill>
                          <a:effectLst/>
                          <a:latin typeface="+mn-lt"/>
                        </a:rPr>
                        <a:t>Plans reflect the unique interests, gifts and qualities of the student and take into consideration the unique characteristic, setting and local community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2032649"/>
                  </a:ext>
                </a:extLst>
              </a:tr>
              <a:tr h="1142554">
                <a:tc>
                  <a:txBody>
                    <a:bodyPr/>
                    <a:lstStyle/>
                    <a:p>
                      <a:pPr algn="ctr" rtl="0" fontAlgn="base"/>
                      <a:r>
                        <a:rPr lang="en-US" sz="1600" b="0" i="0" dirty="0">
                          <a:solidFill>
                            <a:schemeClr val="bg1"/>
                          </a:solidFill>
                          <a:effectLst/>
                          <a:latin typeface="+mn-lt"/>
                        </a:rPr>
                        <a:t>Many plans don’t have a component that includes personal relationships or community life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ase"/>
                      <a:r>
                        <a:rPr lang="en-US" sz="1600" b="0" i="0" dirty="0">
                          <a:solidFill>
                            <a:schemeClr val="bg1"/>
                          </a:solidFill>
                          <a:effectLst/>
                          <a:latin typeface="+mn-lt"/>
                        </a:rPr>
                        <a:t>Plan emphasizes creative way to focus on the development and deepening of personal relationships and community life  </a:t>
                      </a:r>
                      <a:endParaRPr lang="en-US" sz="24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091720"/>
                  </a:ext>
                </a:extLst>
              </a:tr>
            </a:tbl>
          </a:graphicData>
        </a:graphic>
      </p:graphicFrame>
    </p:spTree>
    <p:extLst>
      <p:ext uri="{BB962C8B-B14F-4D97-AF65-F5344CB8AC3E}">
        <p14:creationId xmlns:p14="http://schemas.microsoft.com/office/powerpoint/2010/main" val="42911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127294-F80F-AF4E-9D42-D960CE0EFBF4}"/>
              </a:ext>
            </a:extLst>
          </p:cNvPr>
          <p:cNvSpPr>
            <a:spLocks noGrp="1"/>
          </p:cNvSpPr>
          <p:nvPr>
            <p:ph type="title"/>
          </p:nvPr>
        </p:nvSpPr>
        <p:spPr/>
        <p:txBody>
          <a:bodyPr/>
          <a:lstStyle/>
          <a:p>
            <a:r>
              <a:rPr lang="en-US" dirty="0"/>
              <a:t>Advantages</a:t>
            </a:r>
          </a:p>
        </p:txBody>
      </p:sp>
      <p:sp>
        <p:nvSpPr>
          <p:cNvPr id="4" name="Content Placeholder 3">
            <a:extLst>
              <a:ext uri="{FF2B5EF4-FFF2-40B4-BE49-F238E27FC236}">
                <a16:creationId xmlns:a16="http://schemas.microsoft.com/office/drawing/2014/main" id="{DBC2FA27-C741-5945-BAEE-011A778732A2}"/>
              </a:ext>
            </a:extLst>
          </p:cNvPr>
          <p:cNvSpPr>
            <a:spLocks noGrp="1"/>
          </p:cNvSpPr>
          <p:nvPr>
            <p:ph idx="1"/>
          </p:nvPr>
        </p:nvSpPr>
        <p:spPr/>
        <p:txBody>
          <a:bodyPr anchor="ctr"/>
          <a:lstStyle/>
          <a:p>
            <a:endParaRPr lang="en-US" dirty="0"/>
          </a:p>
          <a:p>
            <a:r>
              <a:rPr lang="en-US" dirty="0"/>
              <a:t>Strikes a balance between risk and opportunity</a:t>
            </a:r>
          </a:p>
          <a:p>
            <a:r>
              <a:rPr lang="en-US" dirty="0"/>
              <a:t>Promotes dialogue around student’s preferences, strengths, capabilities, and barriers</a:t>
            </a:r>
          </a:p>
          <a:p>
            <a:r>
              <a:rPr lang="en-US" dirty="0"/>
              <a:t>Increases opportunities to become active members of their community</a:t>
            </a:r>
          </a:p>
          <a:p>
            <a:endParaRPr lang="en-US" dirty="0"/>
          </a:p>
        </p:txBody>
      </p:sp>
      <p:sp>
        <p:nvSpPr>
          <p:cNvPr id="2" name="Slide Number Placeholder 1">
            <a:extLst>
              <a:ext uri="{FF2B5EF4-FFF2-40B4-BE49-F238E27FC236}">
                <a16:creationId xmlns:a16="http://schemas.microsoft.com/office/drawing/2014/main" id="{8943BF86-C650-404B-83A9-C4759CF1C9F8}"/>
              </a:ext>
            </a:extLst>
          </p:cNvPr>
          <p:cNvSpPr>
            <a:spLocks noGrp="1"/>
          </p:cNvSpPr>
          <p:nvPr>
            <p:ph type="sldNum" sz="quarter" idx="12"/>
          </p:nvPr>
        </p:nvSpPr>
        <p:spPr/>
        <p:txBody>
          <a:bodyPr/>
          <a:lstStyle/>
          <a:p>
            <a:fld id="{9A4E376E-51ED-9F48-AB0A-188F627C77F8}" type="slidenum">
              <a:rPr lang="en-US" smtClean="0"/>
              <a:pPr/>
              <a:t>16</a:t>
            </a:fld>
            <a:endParaRPr lang="en-US" dirty="0"/>
          </a:p>
        </p:txBody>
      </p:sp>
    </p:spTree>
    <p:extLst>
      <p:ext uri="{BB962C8B-B14F-4D97-AF65-F5344CB8AC3E}">
        <p14:creationId xmlns:p14="http://schemas.microsoft.com/office/powerpoint/2010/main" val="311201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11B3-62A1-4850-B75B-60428E1914AD}"/>
              </a:ext>
            </a:extLst>
          </p:cNvPr>
          <p:cNvSpPr>
            <a:spLocks noGrp="1"/>
          </p:cNvSpPr>
          <p:nvPr>
            <p:ph type="title"/>
          </p:nvPr>
        </p:nvSpPr>
        <p:spPr/>
        <p:txBody>
          <a:bodyPr/>
          <a:lstStyle/>
          <a:p>
            <a:r>
              <a:rPr lang="en-US" dirty="0"/>
              <a:t>Additional Advantages</a:t>
            </a:r>
          </a:p>
        </p:txBody>
      </p:sp>
      <p:sp>
        <p:nvSpPr>
          <p:cNvPr id="3" name="Content Placeholder 2">
            <a:extLst>
              <a:ext uri="{FF2B5EF4-FFF2-40B4-BE49-F238E27FC236}">
                <a16:creationId xmlns:a16="http://schemas.microsoft.com/office/drawing/2014/main" id="{BF3226AA-EFD7-4287-BBF5-4B64AFA212F3}"/>
              </a:ext>
            </a:extLst>
          </p:cNvPr>
          <p:cNvSpPr>
            <a:spLocks noGrp="1"/>
          </p:cNvSpPr>
          <p:nvPr>
            <p:ph idx="1"/>
          </p:nvPr>
        </p:nvSpPr>
        <p:spPr/>
        <p:txBody>
          <a:bodyPr vert="horz" lIns="91440" tIns="45720" rIns="91440" bIns="45720" rtlCol="0" anchor="t">
            <a:normAutofit/>
          </a:bodyPr>
          <a:lstStyle/>
          <a:p>
            <a:r>
              <a:rPr lang="en-US" dirty="0">
                <a:ea typeface="+mn-lt"/>
                <a:cs typeface="+mn-lt"/>
              </a:rPr>
              <a:t>Supports the focus person to gain greater control over their life</a:t>
            </a:r>
          </a:p>
          <a:p>
            <a:r>
              <a:rPr lang="en-US" dirty="0">
                <a:ea typeface="+mn-lt"/>
                <a:cs typeface="+mn-lt"/>
              </a:rPr>
              <a:t>Helps the student rediscover themselves as a person with strengths and interest beyond their disability </a:t>
            </a:r>
            <a:endParaRPr lang="en-US" dirty="0"/>
          </a:p>
        </p:txBody>
      </p:sp>
      <p:sp>
        <p:nvSpPr>
          <p:cNvPr id="4" name="Slide Number Placeholder 3">
            <a:extLst>
              <a:ext uri="{FF2B5EF4-FFF2-40B4-BE49-F238E27FC236}">
                <a16:creationId xmlns:a16="http://schemas.microsoft.com/office/drawing/2014/main" id="{5A4FED33-687F-4E47-8CCB-C132042978E6}"/>
              </a:ext>
            </a:extLst>
          </p:cNvPr>
          <p:cNvSpPr>
            <a:spLocks noGrp="1"/>
          </p:cNvSpPr>
          <p:nvPr>
            <p:ph type="sldNum" sz="quarter" idx="12"/>
          </p:nvPr>
        </p:nvSpPr>
        <p:spPr/>
        <p:txBody>
          <a:bodyPr/>
          <a:lstStyle/>
          <a:p>
            <a:fld id="{9A4E376E-51ED-9F48-AB0A-188F627C77F8}" type="slidenum">
              <a:rPr lang="en-US" smtClean="0"/>
              <a:pPr/>
              <a:t>17</a:t>
            </a:fld>
            <a:endParaRPr lang="en-US" dirty="0"/>
          </a:p>
        </p:txBody>
      </p:sp>
      <p:pic>
        <p:nvPicPr>
          <p:cNvPr id="7" name="Picture 7" descr="A picture containing person, wall, indoor&#10;&#10;Description automatically generated">
            <a:extLst>
              <a:ext uri="{FF2B5EF4-FFF2-40B4-BE49-F238E27FC236}">
                <a16:creationId xmlns:a16="http://schemas.microsoft.com/office/drawing/2014/main" id="{04EE7021-F952-4BE7-8DAA-9E31A0B4E7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1022" y="3956295"/>
            <a:ext cx="2743200" cy="2055195"/>
          </a:xfrm>
          <a:prstGeom prst="rect">
            <a:avLst/>
          </a:prstGeom>
        </p:spPr>
      </p:pic>
    </p:spTree>
    <p:extLst>
      <p:ext uri="{BB962C8B-B14F-4D97-AF65-F5344CB8AC3E}">
        <p14:creationId xmlns:p14="http://schemas.microsoft.com/office/powerpoint/2010/main" val="403613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4E53B-AC49-184C-85D5-593AB0CE4EE7}"/>
              </a:ext>
            </a:extLst>
          </p:cNvPr>
          <p:cNvSpPr>
            <a:spLocks noGrp="1"/>
          </p:cNvSpPr>
          <p:nvPr>
            <p:ph type="title"/>
          </p:nvPr>
        </p:nvSpPr>
        <p:spPr/>
        <p:txBody>
          <a:bodyPr>
            <a:normAutofit/>
          </a:bodyPr>
          <a:lstStyle/>
          <a:p>
            <a:r>
              <a:rPr lang="en-US" sz="4000" dirty="0"/>
              <a:t>Importance of Collaboration</a:t>
            </a:r>
          </a:p>
        </p:txBody>
      </p:sp>
      <p:sp>
        <p:nvSpPr>
          <p:cNvPr id="5" name="Content Placeholder 4">
            <a:extLst>
              <a:ext uri="{FF2B5EF4-FFF2-40B4-BE49-F238E27FC236}">
                <a16:creationId xmlns:a16="http://schemas.microsoft.com/office/drawing/2014/main" id="{D7B3480C-2914-C347-AA8F-F7429BBE41BA}"/>
              </a:ext>
            </a:extLst>
          </p:cNvPr>
          <p:cNvSpPr>
            <a:spLocks noGrp="1"/>
          </p:cNvSpPr>
          <p:nvPr>
            <p:ph idx="1"/>
          </p:nvPr>
        </p:nvSpPr>
        <p:spPr/>
        <p:txBody>
          <a:bodyPr/>
          <a:lstStyle/>
          <a:p>
            <a:r>
              <a:rPr lang="en-US" dirty="0"/>
              <a:t>Meet the transition needs of students</a:t>
            </a:r>
          </a:p>
          <a:p>
            <a:r>
              <a:rPr lang="en-US" dirty="0"/>
              <a:t>Provide access to enriching experiences</a:t>
            </a:r>
          </a:p>
          <a:p>
            <a:r>
              <a:rPr lang="en-US" dirty="0"/>
              <a:t>Connect students to community organizations and agencies</a:t>
            </a:r>
          </a:p>
          <a:p>
            <a:r>
              <a:rPr lang="en-US" dirty="0"/>
              <a:t>Expand students’ network of supports </a:t>
            </a:r>
          </a:p>
          <a:p>
            <a:pPr lvl="1"/>
            <a:r>
              <a:rPr lang="en-US" dirty="0"/>
              <a:t>Help students meet individuals that could provide an employment opportunity </a:t>
            </a:r>
          </a:p>
          <a:p>
            <a:pPr lvl="1"/>
            <a:endParaRPr lang="en-US" dirty="0"/>
          </a:p>
          <a:p>
            <a:endParaRPr lang="en-US" dirty="0"/>
          </a:p>
        </p:txBody>
      </p:sp>
    </p:spTree>
    <p:extLst>
      <p:ext uri="{BB962C8B-B14F-4D97-AF65-F5344CB8AC3E}">
        <p14:creationId xmlns:p14="http://schemas.microsoft.com/office/powerpoint/2010/main" val="280313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DD28-9710-1A44-AD77-86CF0802D2A1}"/>
              </a:ext>
            </a:extLst>
          </p:cNvPr>
          <p:cNvSpPr>
            <a:spLocks noGrp="1"/>
          </p:cNvSpPr>
          <p:nvPr>
            <p:ph type="title"/>
          </p:nvPr>
        </p:nvSpPr>
        <p:spPr/>
        <p:txBody>
          <a:bodyPr>
            <a:normAutofit/>
          </a:bodyPr>
          <a:lstStyle/>
          <a:p>
            <a:r>
              <a:rPr lang="en-US" dirty="0"/>
              <a:t>Teaching Collaboration</a:t>
            </a:r>
          </a:p>
        </p:txBody>
      </p:sp>
      <p:sp>
        <p:nvSpPr>
          <p:cNvPr id="3" name="Content Placeholder 2">
            <a:extLst>
              <a:ext uri="{FF2B5EF4-FFF2-40B4-BE49-F238E27FC236}">
                <a16:creationId xmlns:a16="http://schemas.microsoft.com/office/drawing/2014/main" id="{7FEF5315-4C3B-7C44-995F-6678D8F76068}"/>
              </a:ext>
            </a:extLst>
          </p:cNvPr>
          <p:cNvSpPr>
            <a:spLocks noGrp="1"/>
          </p:cNvSpPr>
          <p:nvPr>
            <p:ph idx="1"/>
          </p:nvPr>
        </p:nvSpPr>
        <p:spPr/>
        <p:txBody>
          <a:bodyPr/>
          <a:lstStyle/>
          <a:p>
            <a:r>
              <a:rPr lang="en-US" dirty="0"/>
              <a:t>What do you need to teach your student about collaboration? </a:t>
            </a:r>
          </a:p>
          <a:p>
            <a:pPr lvl="1"/>
            <a:r>
              <a:rPr lang="en-US" dirty="0"/>
              <a:t>Life is about interdependence </a:t>
            </a:r>
          </a:p>
          <a:p>
            <a:pPr lvl="1"/>
            <a:r>
              <a:rPr lang="en-US" dirty="0"/>
              <a:t>Their support network must be larger than their parents/family and teacher</a:t>
            </a:r>
          </a:p>
          <a:p>
            <a:pPr lvl="1"/>
            <a:r>
              <a:rPr lang="en-US" dirty="0"/>
              <a:t>Students need to understand what supports are available </a:t>
            </a:r>
          </a:p>
          <a:p>
            <a:pPr marL="914400" lvl="2" indent="0">
              <a:buNone/>
            </a:pPr>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3882475-9B4B-EB49-8853-CDBDBD23E404}"/>
              </a:ext>
            </a:extLst>
          </p:cNvPr>
          <p:cNvSpPr>
            <a:spLocks noGrp="1"/>
          </p:cNvSpPr>
          <p:nvPr>
            <p:ph type="sldNum" sz="quarter" idx="12"/>
          </p:nvPr>
        </p:nvSpPr>
        <p:spPr/>
        <p:txBody>
          <a:bodyPr/>
          <a:lstStyle/>
          <a:p>
            <a:fld id="{9A4E376E-51ED-9F48-AB0A-188F627C77F8}" type="slidenum">
              <a:rPr lang="en-US" smtClean="0"/>
              <a:pPr/>
              <a:t>19</a:t>
            </a:fld>
            <a:endParaRPr lang="en-US" dirty="0"/>
          </a:p>
        </p:txBody>
      </p:sp>
    </p:spTree>
    <p:extLst>
      <p:ext uri="{BB962C8B-B14F-4D97-AF65-F5344CB8AC3E}">
        <p14:creationId xmlns:p14="http://schemas.microsoft.com/office/powerpoint/2010/main" val="257163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D9127-8071-6848-A4AF-8AEADE3CBDC0}"/>
              </a:ext>
            </a:extLst>
          </p:cNvPr>
          <p:cNvSpPr>
            <a:spLocks noGrp="1"/>
          </p:cNvSpPr>
          <p:nvPr>
            <p:ph sz="half" idx="1"/>
          </p:nvPr>
        </p:nvSpPr>
        <p:spPr>
          <a:xfrm>
            <a:off x="952500" y="2082799"/>
            <a:ext cx="5067300" cy="4094163"/>
          </a:xfrm>
        </p:spPr>
        <p:txBody>
          <a:bodyPr>
            <a:normAutofit fontScale="92500" lnSpcReduction="10000"/>
          </a:bodyPr>
          <a:lstStyle/>
          <a:p>
            <a:pPr>
              <a:lnSpc>
                <a:spcPct val="150000"/>
              </a:lnSpc>
            </a:pPr>
            <a:r>
              <a:rPr lang="en-US" sz="2200" dirty="0"/>
              <a:t>Define and discuss a person-driven mindset </a:t>
            </a:r>
          </a:p>
          <a:p>
            <a:pPr>
              <a:lnSpc>
                <a:spcPct val="150000"/>
              </a:lnSpc>
            </a:pPr>
            <a:r>
              <a:rPr lang="en-US" sz="2200" dirty="0"/>
              <a:t>Describe the components of a person-driven meeting </a:t>
            </a:r>
          </a:p>
          <a:p>
            <a:pPr>
              <a:lnSpc>
                <a:spcPct val="150000"/>
              </a:lnSpc>
            </a:pPr>
            <a:r>
              <a:rPr lang="en-US" sz="2200" dirty="0"/>
              <a:t>Explore how collaboration enhances person-driven services</a:t>
            </a:r>
          </a:p>
          <a:p>
            <a:pPr>
              <a:lnSpc>
                <a:spcPct val="150000"/>
              </a:lnSpc>
            </a:pPr>
            <a:r>
              <a:rPr lang="en-US" sz="2200" dirty="0"/>
              <a:t>Personalize Pre-ETS instruction </a:t>
            </a:r>
          </a:p>
          <a:p>
            <a:pPr>
              <a:lnSpc>
                <a:spcPct val="150000"/>
              </a:lnSpc>
            </a:pPr>
            <a:r>
              <a:rPr lang="en-US" sz="2200" dirty="0"/>
              <a:t>Apply person-driven concepts </a:t>
            </a:r>
          </a:p>
          <a:p>
            <a:pPr>
              <a:lnSpc>
                <a:spcPct val="150000"/>
              </a:lnSpc>
            </a:pPr>
            <a:endParaRPr lang="en-US" sz="2200" dirty="0"/>
          </a:p>
        </p:txBody>
      </p:sp>
      <p:pic>
        <p:nvPicPr>
          <p:cNvPr id="6" name="Picture 5" descr="A light bulb on a black background&#10;&#10;Description automatically generated with low confidence">
            <a:extLst>
              <a:ext uri="{FF2B5EF4-FFF2-40B4-BE49-F238E27FC236}">
                <a16:creationId xmlns:a16="http://schemas.microsoft.com/office/drawing/2014/main" id="{B73C515F-1F01-F54E-855D-5F399ACD4E68}"/>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1" b="-1"/>
          <a:stretch/>
        </p:blipFill>
        <p:spPr>
          <a:xfrm>
            <a:off x="6286500" y="2082799"/>
            <a:ext cx="5067300" cy="4094164"/>
          </a:xfrm>
          <a:prstGeom prst="rect">
            <a:avLst/>
          </a:prstGeom>
          <a:noFill/>
        </p:spPr>
      </p:pic>
      <p:sp>
        <p:nvSpPr>
          <p:cNvPr id="2" name="Title 1">
            <a:extLst>
              <a:ext uri="{FF2B5EF4-FFF2-40B4-BE49-F238E27FC236}">
                <a16:creationId xmlns:a16="http://schemas.microsoft.com/office/drawing/2014/main" id="{AD60F267-6793-8643-82C9-469AD0B85DE3}"/>
              </a:ext>
            </a:extLst>
          </p:cNvPr>
          <p:cNvSpPr>
            <a:spLocks noGrp="1"/>
          </p:cNvSpPr>
          <p:nvPr>
            <p:ph type="title"/>
          </p:nvPr>
        </p:nvSpPr>
        <p:spPr>
          <a:xfrm>
            <a:off x="190500" y="448468"/>
            <a:ext cx="5905500" cy="1325563"/>
          </a:xfrm>
        </p:spPr>
        <p:txBody>
          <a:bodyPr anchor="ctr">
            <a:normAutofit/>
          </a:bodyPr>
          <a:lstStyle/>
          <a:p>
            <a:r>
              <a:rPr lang="en-US" dirty="0"/>
              <a:t>Objectives</a:t>
            </a:r>
          </a:p>
        </p:txBody>
      </p:sp>
      <p:sp>
        <p:nvSpPr>
          <p:cNvPr id="4" name="Slide Number Placeholder 3">
            <a:extLst>
              <a:ext uri="{FF2B5EF4-FFF2-40B4-BE49-F238E27FC236}">
                <a16:creationId xmlns:a16="http://schemas.microsoft.com/office/drawing/2014/main" id="{1DAAED60-D3EF-F543-949C-E9BFDCB7FF7E}"/>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2</a:t>
            </a:fld>
            <a:endParaRPr lang="en-US" sz="1900"/>
          </a:p>
        </p:txBody>
      </p:sp>
    </p:spTree>
    <p:extLst>
      <p:ext uri="{BB962C8B-B14F-4D97-AF65-F5344CB8AC3E}">
        <p14:creationId xmlns:p14="http://schemas.microsoft.com/office/powerpoint/2010/main" val="45813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A0AE-9AB3-2D44-9010-DCAB185F0064}"/>
              </a:ext>
            </a:extLst>
          </p:cNvPr>
          <p:cNvSpPr>
            <a:spLocks noGrp="1"/>
          </p:cNvSpPr>
          <p:nvPr>
            <p:ph type="title"/>
          </p:nvPr>
        </p:nvSpPr>
        <p:spPr/>
        <p:txBody>
          <a:bodyPr/>
          <a:lstStyle/>
          <a:p>
            <a:r>
              <a:rPr lang="en-US" dirty="0"/>
              <a:t>Person-Driven Collaboration</a:t>
            </a:r>
          </a:p>
        </p:txBody>
      </p:sp>
      <p:sp>
        <p:nvSpPr>
          <p:cNvPr id="3" name="Content Placeholder 2">
            <a:extLst>
              <a:ext uri="{FF2B5EF4-FFF2-40B4-BE49-F238E27FC236}">
                <a16:creationId xmlns:a16="http://schemas.microsoft.com/office/drawing/2014/main" id="{3DB4A125-6ACF-9F4B-973C-BA64D49C838D}"/>
              </a:ext>
            </a:extLst>
          </p:cNvPr>
          <p:cNvSpPr>
            <a:spLocks noGrp="1"/>
          </p:cNvSpPr>
          <p:nvPr>
            <p:ph idx="1"/>
          </p:nvPr>
        </p:nvSpPr>
        <p:spPr/>
        <p:txBody>
          <a:bodyPr/>
          <a:lstStyle/>
          <a:p>
            <a:r>
              <a:rPr lang="en-US" dirty="0"/>
              <a:t>In plain language</a:t>
            </a:r>
          </a:p>
          <a:p>
            <a:pPr lvl="1"/>
            <a:r>
              <a:rPr lang="en-US" dirty="0"/>
              <a:t>Explain to students who you are and why you are there </a:t>
            </a:r>
          </a:p>
          <a:p>
            <a:pPr lvl="1"/>
            <a:r>
              <a:rPr lang="en-US" dirty="0"/>
              <a:t>Work with students to map their current transition network</a:t>
            </a:r>
          </a:p>
          <a:p>
            <a:pPr lvl="1"/>
            <a:r>
              <a:rPr lang="en-US" dirty="0"/>
              <a:t>Help students understand who they would need in their network</a:t>
            </a:r>
          </a:p>
          <a:p>
            <a:pPr lvl="1"/>
            <a:r>
              <a:rPr lang="en-US" dirty="0"/>
              <a:t>Encourage students to connect with new contacts</a:t>
            </a:r>
          </a:p>
          <a:p>
            <a:pPr lvl="1"/>
            <a:r>
              <a:rPr lang="en-US" dirty="0"/>
              <a:t>Practice communicating with their supports </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B3CDBDE8-4A97-9C4E-9C33-55FA0EF8A235}"/>
              </a:ext>
            </a:extLst>
          </p:cNvPr>
          <p:cNvSpPr>
            <a:spLocks noGrp="1"/>
          </p:cNvSpPr>
          <p:nvPr>
            <p:ph type="sldNum" sz="quarter" idx="12"/>
          </p:nvPr>
        </p:nvSpPr>
        <p:spPr/>
        <p:txBody>
          <a:bodyPr/>
          <a:lstStyle/>
          <a:p>
            <a:fld id="{9A4E376E-51ED-9F48-AB0A-188F627C77F8}" type="slidenum">
              <a:rPr lang="en-US" smtClean="0"/>
              <a:pPr/>
              <a:t>20</a:t>
            </a:fld>
            <a:endParaRPr lang="en-US" dirty="0"/>
          </a:p>
        </p:txBody>
      </p:sp>
    </p:spTree>
    <p:extLst>
      <p:ext uri="{BB962C8B-B14F-4D97-AF65-F5344CB8AC3E}">
        <p14:creationId xmlns:p14="http://schemas.microsoft.com/office/powerpoint/2010/main" val="404031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E925-54E2-3148-81EA-F9743F96976B}"/>
              </a:ext>
            </a:extLst>
          </p:cNvPr>
          <p:cNvSpPr>
            <a:spLocks noGrp="1"/>
          </p:cNvSpPr>
          <p:nvPr>
            <p:ph type="title"/>
          </p:nvPr>
        </p:nvSpPr>
        <p:spPr/>
        <p:txBody>
          <a:bodyPr/>
          <a:lstStyle/>
          <a:p>
            <a:r>
              <a:rPr lang="en-US" dirty="0" err="1"/>
              <a:t>TransitionTN</a:t>
            </a:r>
            <a:r>
              <a:rPr lang="en-US" dirty="0"/>
              <a:t> Resources</a:t>
            </a:r>
          </a:p>
        </p:txBody>
      </p:sp>
      <p:sp>
        <p:nvSpPr>
          <p:cNvPr id="3" name="Content Placeholder 2">
            <a:extLst>
              <a:ext uri="{FF2B5EF4-FFF2-40B4-BE49-F238E27FC236}">
                <a16:creationId xmlns:a16="http://schemas.microsoft.com/office/drawing/2014/main" id="{18FDC9BE-0AE7-1A41-9022-572CAD357DFD}"/>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i="1" dirty="0">
                <a:latin typeface="Arial"/>
                <a:ea typeface="+mn-lt"/>
                <a:cs typeface="+mn-lt"/>
              </a:rPr>
              <a:t>Under for educators</a:t>
            </a:r>
            <a:endParaRPr lang="en-US" dirty="0">
              <a:latin typeface="Arial"/>
              <a:cs typeface="Arial"/>
            </a:endParaRPr>
          </a:p>
          <a:p>
            <a:r>
              <a:rPr lang="en-US" dirty="0">
                <a:latin typeface="Arial"/>
                <a:ea typeface="+mn-lt"/>
                <a:cs typeface="+mn-lt"/>
                <a:hlinkClick r:id="rId3">
                  <a:extLst>
                    <a:ext uri="{A12FA001-AC4F-418D-AE19-62706E023703}">
                      <ahyp:hlinkClr xmlns:ahyp="http://schemas.microsoft.com/office/drawing/2018/hyperlinkcolor" val="tx"/>
                    </a:ext>
                  </a:extLst>
                </a:hlinkClick>
              </a:rPr>
              <a:t>Supports and Partnerships page</a:t>
            </a:r>
            <a:endParaRPr lang="en-US" dirty="0">
              <a:latin typeface="Arial"/>
              <a:ea typeface="+mn-lt"/>
              <a:cs typeface="+mn-lt"/>
            </a:endParaRPr>
          </a:p>
          <a:p>
            <a:pPr marL="0" indent="0">
              <a:buNone/>
            </a:pPr>
            <a:r>
              <a:rPr lang="en-US" i="1" dirty="0">
                <a:latin typeface="Arial"/>
                <a:ea typeface="+mn-lt"/>
                <a:cs typeface="+mn-lt"/>
              </a:rPr>
              <a:t>Under for providers</a:t>
            </a:r>
            <a:endParaRPr lang="en-US" dirty="0">
              <a:latin typeface="Arial"/>
              <a:ea typeface="+mn-lt"/>
              <a:cs typeface="+mn-lt"/>
            </a:endParaRPr>
          </a:p>
          <a:p>
            <a:r>
              <a:rPr lang="en-US" dirty="0">
                <a:latin typeface="Arial"/>
                <a:ea typeface="+mn-lt"/>
                <a:cs typeface="+mn-lt"/>
                <a:hlinkClick r:id="rId4">
                  <a:extLst>
                    <a:ext uri="{A12FA001-AC4F-418D-AE19-62706E023703}">
                      <ahyp:hlinkClr xmlns:ahyp="http://schemas.microsoft.com/office/drawing/2018/hyperlinkcolor" val="tx"/>
                    </a:ext>
                  </a:extLst>
                </a:hlinkClick>
              </a:rPr>
              <a:t>Connecting with Families and Employers course</a:t>
            </a:r>
            <a:endParaRPr lang="en-US" dirty="0">
              <a:latin typeface="Arial"/>
              <a:cs typeface="Arial"/>
            </a:endParaRPr>
          </a:p>
          <a:p>
            <a:r>
              <a:rPr lang="en-US" dirty="0">
                <a:latin typeface="Arial"/>
                <a:ea typeface="+mn-lt"/>
                <a:cs typeface="+mn-lt"/>
                <a:hlinkClick r:id="rId5">
                  <a:extLst>
                    <a:ext uri="{A12FA001-AC4F-418D-AE19-62706E023703}">
                      <ahyp:hlinkClr xmlns:ahyp="http://schemas.microsoft.com/office/drawing/2018/hyperlinkcolor" val="tx"/>
                    </a:ext>
                  </a:extLst>
                </a:hlinkClick>
              </a:rPr>
              <a:t>Developing Strong Partnerships course</a:t>
            </a:r>
            <a:r>
              <a:rPr lang="en-US" dirty="0">
                <a:latin typeface="Arial"/>
                <a:ea typeface="+mn-lt"/>
                <a:cs typeface="+mn-lt"/>
              </a:rPr>
              <a:t> </a:t>
            </a:r>
            <a:endParaRPr lang="en-US" dirty="0">
              <a:latin typeface="Arial"/>
              <a:cs typeface="Arial"/>
            </a:endParaRPr>
          </a:p>
          <a:p>
            <a:r>
              <a:rPr lang="en-US" dirty="0">
                <a:latin typeface="Arial"/>
                <a:ea typeface="+mn-lt"/>
                <a:cs typeface="+mn-lt"/>
                <a:hlinkClick r:id="rId6">
                  <a:extLst>
                    <a:ext uri="{A12FA001-AC4F-418D-AE19-62706E023703}">
                      <ahyp:hlinkClr xmlns:ahyp="http://schemas.microsoft.com/office/drawing/2018/hyperlinkcolor" val="tx"/>
                    </a:ext>
                  </a:extLst>
                </a:hlinkClick>
              </a:rPr>
              <a:t>Partnership Overviews</a:t>
            </a:r>
            <a:endParaRPr lang="en-US" dirty="0">
              <a:latin typeface="Arial"/>
              <a:cs typeface="Arial"/>
            </a:endParaRPr>
          </a:p>
          <a:p>
            <a:pPr marL="0" indent="0">
              <a:buNone/>
            </a:pPr>
            <a:r>
              <a:rPr lang="en-US" i="1" dirty="0">
                <a:latin typeface="Arial"/>
                <a:ea typeface="+mn-lt"/>
                <a:cs typeface="+mn-lt"/>
              </a:rPr>
              <a:t>Webcasts</a:t>
            </a:r>
            <a:endParaRPr lang="en-US" dirty="0">
              <a:latin typeface="Arial"/>
              <a:ea typeface="+mn-lt"/>
              <a:cs typeface="+mn-lt"/>
            </a:endParaRPr>
          </a:p>
          <a:p>
            <a:r>
              <a:rPr lang="en-US" dirty="0">
                <a:latin typeface="Arial"/>
                <a:ea typeface="+mn-lt"/>
                <a:cs typeface="+mn-lt"/>
                <a:hlinkClick r:id="rId7">
                  <a:extLst>
                    <a:ext uri="{A12FA001-AC4F-418D-AE19-62706E023703}">
                      <ahyp:hlinkClr xmlns:ahyp="http://schemas.microsoft.com/office/drawing/2018/hyperlinkcolor" val="tx"/>
                    </a:ext>
                  </a:extLst>
                </a:hlinkClick>
              </a:rPr>
              <a:t>It’s All About Who You Know: Connecting to Community Resources</a:t>
            </a:r>
            <a:endParaRPr lang="en-US" dirty="0">
              <a:latin typeface="Arial"/>
              <a:cs typeface="Arial"/>
            </a:endParaRPr>
          </a:p>
          <a:p>
            <a:r>
              <a:rPr lang="en-US" dirty="0">
                <a:latin typeface="Arial"/>
                <a:ea typeface="+mn-lt"/>
                <a:cs typeface="+mn-lt"/>
                <a:hlinkClick r:id="rId7">
                  <a:extLst>
                    <a:ext uri="{A12FA001-AC4F-418D-AE19-62706E023703}">
                      <ahyp:hlinkClr xmlns:ahyp="http://schemas.microsoft.com/office/drawing/2018/hyperlinkcolor" val="tx"/>
                    </a:ext>
                  </a:extLst>
                </a:hlinkClick>
              </a:rPr>
              <a:t>Social Security Disability Benefits and Youth</a:t>
            </a:r>
            <a:endParaRPr lang="en-US" dirty="0">
              <a:latin typeface="Arial"/>
              <a:cs typeface="Arial"/>
            </a:endParaRPr>
          </a:p>
          <a:p>
            <a:r>
              <a:rPr lang="en-US" dirty="0">
                <a:latin typeface="Arial"/>
                <a:ea typeface="+mn-lt"/>
                <a:cs typeface="+mn-lt"/>
                <a:hlinkClick r:id="rId7">
                  <a:extLst>
                    <a:ext uri="{A12FA001-AC4F-418D-AE19-62706E023703}">
                      <ahyp:hlinkClr xmlns:ahyp="http://schemas.microsoft.com/office/drawing/2018/hyperlinkcolor" val="tx"/>
                    </a:ext>
                  </a:extLst>
                </a:hlinkClick>
              </a:rPr>
              <a:t>Virtual Community Resource Maps: Tools, Tips, and Tricks</a:t>
            </a:r>
            <a:endParaRPr lang="en-US" dirty="0">
              <a:latin typeface="Arial"/>
            </a:endParaRPr>
          </a:p>
          <a:p>
            <a:endParaRPr lang="en-US" i="1" dirty="0"/>
          </a:p>
          <a:p>
            <a:endParaRPr lang="en-US" dirty="0"/>
          </a:p>
        </p:txBody>
      </p:sp>
      <p:sp>
        <p:nvSpPr>
          <p:cNvPr id="4" name="Slide Number Placeholder 3">
            <a:extLst>
              <a:ext uri="{FF2B5EF4-FFF2-40B4-BE49-F238E27FC236}">
                <a16:creationId xmlns:a16="http://schemas.microsoft.com/office/drawing/2014/main" id="{B1AAE734-194B-7249-8B30-CF2D2E1E548D}"/>
              </a:ext>
            </a:extLst>
          </p:cNvPr>
          <p:cNvSpPr>
            <a:spLocks noGrp="1"/>
          </p:cNvSpPr>
          <p:nvPr>
            <p:ph type="sldNum" sz="quarter" idx="12"/>
          </p:nvPr>
        </p:nvSpPr>
        <p:spPr/>
        <p:txBody>
          <a:bodyPr/>
          <a:lstStyle/>
          <a:p>
            <a:fld id="{9A4E376E-51ED-9F48-AB0A-188F627C77F8}" type="slidenum">
              <a:rPr lang="en-US" smtClean="0"/>
              <a:pPr/>
              <a:t>21</a:t>
            </a:fld>
            <a:endParaRPr lang="en-US" dirty="0"/>
          </a:p>
        </p:txBody>
      </p:sp>
    </p:spTree>
    <p:extLst>
      <p:ext uri="{BB962C8B-B14F-4D97-AF65-F5344CB8AC3E}">
        <p14:creationId xmlns:p14="http://schemas.microsoft.com/office/powerpoint/2010/main" val="324590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05CA-6AF6-6D49-90CF-7124601DB029}"/>
              </a:ext>
            </a:extLst>
          </p:cNvPr>
          <p:cNvSpPr>
            <a:spLocks noGrp="1"/>
          </p:cNvSpPr>
          <p:nvPr>
            <p:ph type="ctrTitle"/>
          </p:nvPr>
        </p:nvSpPr>
        <p:spPr>
          <a:xfrm>
            <a:off x="0" y="2293224"/>
            <a:ext cx="12192000" cy="2271551"/>
          </a:xfrm>
        </p:spPr>
        <p:txBody>
          <a:bodyPr anchor="ctr">
            <a:normAutofit fontScale="90000"/>
          </a:bodyPr>
          <a:lstStyle/>
          <a:p>
            <a:pPr algn="ctr"/>
            <a:r>
              <a:rPr lang="en-US" dirty="0"/>
              <a:t>Personalizing </a:t>
            </a:r>
            <a:br>
              <a:rPr lang="en-US" dirty="0"/>
            </a:br>
            <a:r>
              <a:rPr lang="en-US" dirty="0"/>
              <a:t>Pre-Employment Transition Services</a:t>
            </a:r>
          </a:p>
        </p:txBody>
      </p:sp>
    </p:spTree>
    <p:extLst>
      <p:ext uri="{BB962C8B-B14F-4D97-AF65-F5344CB8AC3E}">
        <p14:creationId xmlns:p14="http://schemas.microsoft.com/office/powerpoint/2010/main" val="167373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BB2BB-C2FE-1641-84C2-4D4283750B20}"/>
              </a:ext>
            </a:extLst>
          </p:cNvPr>
          <p:cNvSpPr>
            <a:spLocks noGrp="1"/>
          </p:cNvSpPr>
          <p:nvPr>
            <p:ph sz="half" idx="1"/>
          </p:nvPr>
        </p:nvSpPr>
        <p:spPr>
          <a:xfrm>
            <a:off x="384717" y="2488114"/>
            <a:ext cx="7344007" cy="3537416"/>
          </a:xfrm>
        </p:spPr>
        <p:txBody>
          <a:bodyPr>
            <a:normAutofit fontScale="92500" lnSpcReduction="10000"/>
          </a:bodyPr>
          <a:lstStyle/>
          <a:p>
            <a:r>
              <a:rPr lang="en-US" dirty="0"/>
              <a:t>Personalizing instruction</a:t>
            </a:r>
          </a:p>
          <a:p>
            <a:pPr marL="0" indent="0">
              <a:buNone/>
            </a:pPr>
            <a:endParaRPr lang="en-US" dirty="0"/>
          </a:p>
          <a:p>
            <a:r>
              <a:rPr lang="en-US" dirty="0"/>
              <a:t>Tailoring service delivery to meet student needs</a:t>
            </a:r>
          </a:p>
          <a:p>
            <a:pPr marL="0" indent="0">
              <a:buNone/>
            </a:pPr>
            <a:endParaRPr lang="en-US" dirty="0"/>
          </a:p>
          <a:p>
            <a:r>
              <a:rPr lang="en-US" dirty="0"/>
              <a:t>Self-paced learning based on goals </a:t>
            </a:r>
          </a:p>
          <a:p>
            <a:pPr marL="0" indent="0">
              <a:buNone/>
            </a:pPr>
            <a:endParaRPr lang="en-US" dirty="0"/>
          </a:p>
          <a:p>
            <a:r>
              <a:rPr lang="en-US" dirty="0"/>
              <a:t>Targeting one need at a time</a:t>
            </a:r>
          </a:p>
        </p:txBody>
      </p:sp>
      <p:sp>
        <p:nvSpPr>
          <p:cNvPr id="2" name="Title 1">
            <a:extLst>
              <a:ext uri="{FF2B5EF4-FFF2-40B4-BE49-F238E27FC236}">
                <a16:creationId xmlns:a16="http://schemas.microsoft.com/office/drawing/2014/main" id="{9650B7B3-10C6-254B-9E06-DE59690B96A6}"/>
              </a:ext>
            </a:extLst>
          </p:cNvPr>
          <p:cNvSpPr>
            <a:spLocks noGrp="1"/>
          </p:cNvSpPr>
          <p:nvPr>
            <p:ph type="title"/>
          </p:nvPr>
        </p:nvSpPr>
        <p:spPr>
          <a:xfrm>
            <a:off x="190500" y="448468"/>
            <a:ext cx="5905500" cy="1325563"/>
          </a:xfrm>
        </p:spPr>
        <p:txBody>
          <a:bodyPr anchor="ctr">
            <a:normAutofit/>
          </a:bodyPr>
          <a:lstStyle/>
          <a:p>
            <a:r>
              <a:rPr lang="en-US" sz="3600" dirty="0"/>
              <a:t>What is Individualization?</a:t>
            </a:r>
          </a:p>
        </p:txBody>
      </p:sp>
      <p:sp>
        <p:nvSpPr>
          <p:cNvPr id="4" name="Slide Number Placeholder 3">
            <a:extLst>
              <a:ext uri="{FF2B5EF4-FFF2-40B4-BE49-F238E27FC236}">
                <a16:creationId xmlns:a16="http://schemas.microsoft.com/office/drawing/2014/main" id="{9C321745-A81E-BE41-A490-459FD7774B3F}"/>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23</a:t>
            </a:fld>
            <a:endParaRPr lang="en-US" sz="1900" dirty="0"/>
          </a:p>
        </p:txBody>
      </p:sp>
      <p:pic>
        <p:nvPicPr>
          <p:cNvPr id="14" name="Graphic 13" descr="Target Audience with solid fill">
            <a:extLst>
              <a:ext uri="{FF2B5EF4-FFF2-40B4-BE49-F238E27FC236}">
                <a16:creationId xmlns:a16="http://schemas.microsoft.com/office/drawing/2014/main" id="{4C5B9753-6787-8241-B239-819CAA1B10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7934" y="2135613"/>
            <a:ext cx="3889917" cy="3889917"/>
          </a:xfrm>
          <a:prstGeom prst="rect">
            <a:avLst/>
          </a:prstGeom>
        </p:spPr>
      </p:pic>
    </p:spTree>
    <p:extLst>
      <p:ext uri="{BB962C8B-B14F-4D97-AF65-F5344CB8AC3E}">
        <p14:creationId xmlns:p14="http://schemas.microsoft.com/office/powerpoint/2010/main" val="27672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B7B3-10C6-254B-9E06-DE59690B96A6}"/>
              </a:ext>
            </a:extLst>
          </p:cNvPr>
          <p:cNvSpPr>
            <a:spLocks noGrp="1"/>
          </p:cNvSpPr>
          <p:nvPr>
            <p:ph type="title"/>
          </p:nvPr>
        </p:nvSpPr>
        <p:spPr>
          <a:xfrm>
            <a:off x="190500" y="477043"/>
            <a:ext cx="5905500" cy="1325563"/>
          </a:xfrm>
        </p:spPr>
        <p:txBody>
          <a:bodyPr>
            <a:noAutofit/>
          </a:bodyPr>
          <a:lstStyle/>
          <a:p>
            <a:r>
              <a:rPr lang="en-US" sz="3600" dirty="0"/>
              <a:t>Individualization vs Accommodations</a:t>
            </a:r>
          </a:p>
        </p:txBody>
      </p:sp>
      <p:sp>
        <p:nvSpPr>
          <p:cNvPr id="3" name="Content Placeholder 2">
            <a:extLst>
              <a:ext uri="{FF2B5EF4-FFF2-40B4-BE49-F238E27FC236}">
                <a16:creationId xmlns:a16="http://schemas.microsoft.com/office/drawing/2014/main" id="{802BB2BB-C2FE-1641-84C2-4D4283750B20}"/>
              </a:ext>
            </a:extLst>
          </p:cNvPr>
          <p:cNvSpPr>
            <a:spLocks noGrp="1"/>
          </p:cNvSpPr>
          <p:nvPr>
            <p:ph idx="1"/>
          </p:nvPr>
        </p:nvSpPr>
        <p:spPr>
          <a:xfrm>
            <a:off x="838200" y="2023633"/>
            <a:ext cx="10515600" cy="4030665"/>
          </a:xfrm>
        </p:spPr>
        <p:txBody>
          <a:bodyPr anchor="ctr"/>
          <a:lstStyle/>
          <a:p>
            <a:r>
              <a:rPr lang="en-US" b="1" dirty="0"/>
              <a:t>Individualizing Instruction</a:t>
            </a:r>
          </a:p>
          <a:p>
            <a:pPr lvl="1"/>
            <a:r>
              <a:rPr lang="en-US" dirty="0"/>
              <a:t>What is taught is based on student interests and needs</a:t>
            </a:r>
          </a:p>
          <a:p>
            <a:endParaRPr lang="en-US" dirty="0"/>
          </a:p>
          <a:p>
            <a:r>
              <a:rPr lang="en-US" b="1" dirty="0"/>
              <a:t>Providing Accommodations </a:t>
            </a:r>
          </a:p>
          <a:p>
            <a:pPr lvl="1"/>
            <a:r>
              <a:rPr lang="en-US" dirty="0"/>
              <a:t>How the information is shared or how students participate</a:t>
            </a:r>
          </a:p>
          <a:p>
            <a:pPr lvl="1"/>
            <a:r>
              <a:rPr lang="en-US" dirty="0"/>
              <a:t>All students receive the same content</a:t>
            </a:r>
          </a:p>
        </p:txBody>
      </p:sp>
      <p:sp>
        <p:nvSpPr>
          <p:cNvPr id="4" name="Slide Number Placeholder 3">
            <a:extLst>
              <a:ext uri="{FF2B5EF4-FFF2-40B4-BE49-F238E27FC236}">
                <a16:creationId xmlns:a16="http://schemas.microsoft.com/office/drawing/2014/main" id="{9C321745-A81E-BE41-A490-459FD7774B3F}"/>
              </a:ext>
            </a:extLst>
          </p:cNvPr>
          <p:cNvSpPr>
            <a:spLocks noGrp="1"/>
          </p:cNvSpPr>
          <p:nvPr>
            <p:ph type="sldNum" sz="quarter" idx="12"/>
          </p:nvPr>
        </p:nvSpPr>
        <p:spPr/>
        <p:txBody>
          <a:bodyPr/>
          <a:lstStyle/>
          <a:p>
            <a:fld id="{9A4E376E-51ED-9F48-AB0A-188F627C77F8}" type="slidenum">
              <a:rPr lang="en-US" smtClean="0"/>
              <a:pPr/>
              <a:t>24</a:t>
            </a:fld>
            <a:endParaRPr lang="en-US" dirty="0"/>
          </a:p>
        </p:txBody>
      </p:sp>
    </p:spTree>
    <p:extLst>
      <p:ext uri="{BB962C8B-B14F-4D97-AF65-F5344CB8AC3E}">
        <p14:creationId xmlns:p14="http://schemas.microsoft.com/office/powerpoint/2010/main" val="1824259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B7B3-10C6-254B-9E06-DE59690B96A6}"/>
              </a:ext>
            </a:extLst>
          </p:cNvPr>
          <p:cNvSpPr>
            <a:spLocks noGrp="1"/>
          </p:cNvSpPr>
          <p:nvPr>
            <p:ph type="title"/>
          </p:nvPr>
        </p:nvSpPr>
        <p:spPr>
          <a:xfrm>
            <a:off x="190499" y="448468"/>
            <a:ext cx="6087637" cy="1325563"/>
          </a:xfrm>
        </p:spPr>
        <p:txBody>
          <a:bodyPr>
            <a:noAutofit/>
          </a:bodyPr>
          <a:lstStyle/>
          <a:p>
            <a:r>
              <a:rPr lang="en-US" sz="3600" dirty="0"/>
              <a:t>Individualization and Person-Driven Approach</a:t>
            </a:r>
          </a:p>
        </p:txBody>
      </p:sp>
      <p:sp>
        <p:nvSpPr>
          <p:cNvPr id="3" name="Content Placeholder 2">
            <a:extLst>
              <a:ext uri="{FF2B5EF4-FFF2-40B4-BE49-F238E27FC236}">
                <a16:creationId xmlns:a16="http://schemas.microsoft.com/office/drawing/2014/main" id="{802BB2BB-C2FE-1641-84C2-4D4283750B20}"/>
              </a:ext>
            </a:extLst>
          </p:cNvPr>
          <p:cNvSpPr>
            <a:spLocks noGrp="1"/>
          </p:cNvSpPr>
          <p:nvPr>
            <p:ph idx="1"/>
          </p:nvPr>
        </p:nvSpPr>
        <p:spPr>
          <a:xfrm>
            <a:off x="508309" y="2433635"/>
            <a:ext cx="11539654" cy="4030665"/>
          </a:xfrm>
        </p:spPr>
        <p:txBody>
          <a:bodyPr anchor="ctr">
            <a:normAutofit lnSpcReduction="10000"/>
          </a:bodyPr>
          <a:lstStyle/>
          <a:p>
            <a:r>
              <a:rPr lang="en-US" dirty="0"/>
              <a:t>Focus on the student’s vision for their lives</a:t>
            </a:r>
          </a:p>
          <a:p>
            <a:pPr marL="0" indent="0">
              <a:buNone/>
            </a:pPr>
            <a:endParaRPr lang="en-US" dirty="0"/>
          </a:p>
          <a:p>
            <a:r>
              <a:rPr lang="en-US" dirty="0"/>
              <a:t>Deliver services with the student’s goals leading the way</a:t>
            </a:r>
          </a:p>
          <a:p>
            <a:pPr marL="0" indent="0">
              <a:buNone/>
            </a:pPr>
            <a:endParaRPr lang="en-US" dirty="0"/>
          </a:p>
          <a:p>
            <a:r>
              <a:rPr lang="en-US" dirty="0"/>
              <a:t>Build from what your student already knows and ensure they are being instructed on skills they will need </a:t>
            </a:r>
          </a:p>
          <a:p>
            <a:pPr marL="0" indent="0">
              <a:buNone/>
            </a:pPr>
            <a:endParaRPr lang="en-US" dirty="0"/>
          </a:p>
          <a:p>
            <a:r>
              <a:rPr lang="en-US" dirty="0"/>
              <a:t>Listen to what the student wants and structure services to help get them there </a:t>
            </a:r>
          </a:p>
          <a:p>
            <a:endParaRPr lang="en-US" dirty="0"/>
          </a:p>
        </p:txBody>
      </p:sp>
      <p:sp>
        <p:nvSpPr>
          <p:cNvPr id="4" name="Slide Number Placeholder 3">
            <a:extLst>
              <a:ext uri="{FF2B5EF4-FFF2-40B4-BE49-F238E27FC236}">
                <a16:creationId xmlns:a16="http://schemas.microsoft.com/office/drawing/2014/main" id="{9C321745-A81E-BE41-A490-459FD7774B3F}"/>
              </a:ext>
            </a:extLst>
          </p:cNvPr>
          <p:cNvSpPr>
            <a:spLocks noGrp="1"/>
          </p:cNvSpPr>
          <p:nvPr>
            <p:ph type="sldNum" sz="quarter" idx="12"/>
          </p:nvPr>
        </p:nvSpPr>
        <p:spPr/>
        <p:txBody>
          <a:bodyPr/>
          <a:lstStyle/>
          <a:p>
            <a:fld id="{9A4E376E-51ED-9F48-AB0A-188F627C77F8}" type="slidenum">
              <a:rPr lang="en-US" smtClean="0"/>
              <a:pPr/>
              <a:t>25</a:t>
            </a:fld>
            <a:endParaRPr lang="en-US" dirty="0"/>
          </a:p>
        </p:txBody>
      </p:sp>
    </p:spTree>
    <p:extLst>
      <p:ext uri="{BB962C8B-B14F-4D97-AF65-F5344CB8AC3E}">
        <p14:creationId xmlns:p14="http://schemas.microsoft.com/office/powerpoint/2010/main" val="791557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B7B3-10C6-254B-9E06-DE59690B96A6}"/>
              </a:ext>
            </a:extLst>
          </p:cNvPr>
          <p:cNvSpPr>
            <a:spLocks noGrp="1"/>
          </p:cNvSpPr>
          <p:nvPr>
            <p:ph type="title"/>
          </p:nvPr>
        </p:nvSpPr>
        <p:spPr>
          <a:xfrm>
            <a:off x="190499" y="448468"/>
            <a:ext cx="6087637" cy="1325563"/>
          </a:xfrm>
        </p:spPr>
        <p:txBody>
          <a:bodyPr>
            <a:noAutofit/>
          </a:bodyPr>
          <a:lstStyle/>
          <a:p>
            <a:r>
              <a:rPr lang="en-US" sz="3600" dirty="0"/>
              <a:t>Recipe Example </a:t>
            </a:r>
          </a:p>
        </p:txBody>
      </p:sp>
      <p:sp>
        <p:nvSpPr>
          <p:cNvPr id="4" name="Slide Number Placeholder 3">
            <a:extLst>
              <a:ext uri="{FF2B5EF4-FFF2-40B4-BE49-F238E27FC236}">
                <a16:creationId xmlns:a16="http://schemas.microsoft.com/office/drawing/2014/main" id="{9C321745-A81E-BE41-A490-459FD7774B3F}"/>
              </a:ext>
            </a:extLst>
          </p:cNvPr>
          <p:cNvSpPr>
            <a:spLocks noGrp="1"/>
          </p:cNvSpPr>
          <p:nvPr>
            <p:ph type="sldNum" sz="quarter" idx="12"/>
          </p:nvPr>
        </p:nvSpPr>
        <p:spPr/>
        <p:txBody>
          <a:bodyPr/>
          <a:lstStyle/>
          <a:p>
            <a:fld id="{9A4E376E-51ED-9F48-AB0A-188F627C77F8}" type="slidenum">
              <a:rPr lang="en-US" smtClean="0"/>
              <a:pPr/>
              <a:t>26</a:t>
            </a:fld>
            <a:endParaRPr lang="en-US" dirty="0"/>
          </a:p>
        </p:txBody>
      </p:sp>
      <p:sp>
        <p:nvSpPr>
          <p:cNvPr id="30" name="Content Placeholder 2">
            <a:extLst>
              <a:ext uri="{FF2B5EF4-FFF2-40B4-BE49-F238E27FC236}">
                <a16:creationId xmlns:a16="http://schemas.microsoft.com/office/drawing/2014/main" id="{CE7DFE9F-69C4-5B40-A753-F362FC394D3A}"/>
              </a:ext>
            </a:extLst>
          </p:cNvPr>
          <p:cNvSpPr txBox="1">
            <a:spLocks/>
          </p:cNvSpPr>
          <p:nvPr/>
        </p:nvSpPr>
        <p:spPr>
          <a:xfrm>
            <a:off x="10474924" y="3730931"/>
            <a:ext cx="1524823" cy="549712"/>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900" dirty="0"/>
          </a:p>
          <a:p>
            <a:pPr marL="0" indent="0">
              <a:buFont typeface="Arial" panose="020B0604020202020204" pitchFamily="34" charset="0"/>
              <a:buNone/>
            </a:pPr>
            <a:endParaRPr lang="en-US" dirty="0"/>
          </a:p>
        </p:txBody>
      </p:sp>
      <p:sp>
        <p:nvSpPr>
          <p:cNvPr id="46" name="Content Placeholder 2">
            <a:extLst>
              <a:ext uri="{FF2B5EF4-FFF2-40B4-BE49-F238E27FC236}">
                <a16:creationId xmlns:a16="http://schemas.microsoft.com/office/drawing/2014/main" id="{EF2DBEB4-3A30-C342-B3CE-7B47CA2D3C2C}"/>
              </a:ext>
            </a:extLst>
          </p:cNvPr>
          <p:cNvSpPr>
            <a:spLocks noGrp="1"/>
          </p:cNvSpPr>
          <p:nvPr>
            <p:ph idx="1"/>
          </p:nvPr>
        </p:nvSpPr>
        <p:spPr>
          <a:xfrm>
            <a:off x="6681244" y="2075895"/>
            <a:ext cx="3911873" cy="3859783"/>
          </a:xfrm>
        </p:spPr>
        <p:txBody>
          <a:bodyPr anchor="ctr">
            <a:normAutofit lnSpcReduction="10000"/>
          </a:bodyPr>
          <a:lstStyle/>
          <a:p>
            <a:pPr marL="0" indent="0" algn="ctr">
              <a:buSzPct val="80000"/>
              <a:buNone/>
            </a:pPr>
            <a:r>
              <a:rPr lang="en-US" sz="3200" dirty="0"/>
              <a:t> Flour</a:t>
            </a:r>
          </a:p>
          <a:p>
            <a:pPr marL="0" indent="0" algn="ctr">
              <a:buSzPct val="80000"/>
              <a:buNone/>
            </a:pPr>
            <a:r>
              <a:rPr lang="en-US" sz="3200" dirty="0"/>
              <a:t> Sugar</a:t>
            </a:r>
          </a:p>
          <a:p>
            <a:pPr marL="0" indent="0" algn="ctr">
              <a:buSzPct val="80000"/>
              <a:buNone/>
            </a:pPr>
            <a:r>
              <a:rPr lang="en-US" sz="3200" dirty="0"/>
              <a:t> Baking powder</a:t>
            </a:r>
          </a:p>
          <a:p>
            <a:pPr marL="0" indent="0" algn="ctr">
              <a:buSzPct val="80000"/>
              <a:buNone/>
            </a:pPr>
            <a:r>
              <a:rPr lang="en-US" sz="3200" dirty="0"/>
              <a:t> Milk</a:t>
            </a:r>
          </a:p>
          <a:p>
            <a:pPr marL="0" indent="0" algn="ctr">
              <a:buSzPct val="80000"/>
              <a:buNone/>
            </a:pPr>
            <a:r>
              <a:rPr lang="en-US" sz="3200" dirty="0"/>
              <a:t> Eggs</a:t>
            </a:r>
          </a:p>
          <a:p>
            <a:pPr marL="0" indent="0" algn="ctr">
              <a:buSzPct val="80000"/>
              <a:buNone/>
            </a:pPr>
            <a:r>
              <a:rPr lang="en-US" sz="3200" dirty="0"/>
              <a:t> Butter</a:t>
            </a:r>
          </a:p>
          <a:p>
            <a:pPr marL="0" indent="0" algn="ctr">
              <a:buSzPct val="80000"/>
              <a:buNone/>
            </a:pPr>
            <a:r>
              <a:rPr lang="en-US" sz="3200" dirty="0"/>
              <a:t> Salt</a:t>
            </a:r>
          </a:p>
          <a:p>
            <a:pPr>
              <a:buFont typeface="Wingdings" pitchFamily="2" charset="2"/>
              <a:buChar char="ü"/>
            </a:pPr>
            <a:endParaRPr lang="en-US" dirty="0"/>
          </a:p>
        </p:txBody>
      </p:sp>
      <p:pic>
        <p:nvPicPr>
          <p:cNvPr id="64" name="Picture 63" descr="Midsection of person cutting butter into apple pie with another person rolling dough in rustic kitchen">
            <a:extLst>
              <a:ext uri="{FF2B5EF4-FFF2-40B4-BE49-F238E27FC236}">
                <a16:creationId xmlns:a16="http://schemas.microsoft.com/office/drawing/2014/main" id="{8817C120-4EE1-DC47-B62C-085D3EAFC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1395" y="2194925"/>
            <a:ext cx="4856741" cy="3242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344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F859-9D94-AC41-A373-CBBC8A46E992}"/>
              </a:ext>
            </a:extLst>
          </p:cNvPr>
          <p:cNvSpPr>
            <a:spLocks noGrp="1"/>
          </p:cNvSpPr>
          <p:nvPr>
            <p:ph type="title"/>
          </p:nvPr>
        </p:nvSpPr>
        <p:spPr/>
        <p:txBody>
          <a:bodyPr/>
          <a:lstStyle/>
          <a:p>
            <a:r>
              <a:rPr lang="en-US" dirty="0"/>
              <a:t>Recipe Outcomes</a:t>
            </a:r>
          </a:p>
        </p:txBody>
      </p:sp>
      <p:sp>
        <p:nvSpPr>
          <p:cNvPr id="4" name="Slide Number Placeholder 3">
            <a:extLst>
              <a:ext uri="{FF2B5EF4-FFF2-40B4-BE49-F238E27FC236}">
                <a16:creationId xmlns:a16="http://schemas.microsoft.com/office/drawing/2014/main" id="{E961F656-2FB6-3B46-A38A-599E8C2A7032}"/>
              </a:ext>
            </a:extLst>
          </p:cNvPr>
          <p:cNvSpPr>
            <a:spLocks noGrp="1"/>
          </p:cNvSpPr>
          <p:nvPr>
            <p:ph type="sldNum" sz="quarter" idx="12"/>
          </p:nvPr>
        </p:nvSpPr>
        <p:spPr/>
        <p:txBody>
          <a:bodyPr/>
          <a:lstStyle/>
          <a:p>
            <a:fld id="{9A4E376E-51ED-9F48-AB0A-188F627C77F8}" type="slidenum">
              <a:rPr lang="en-US" smtClean="0"/>
              <a:pPr/>
              <a:t>27</a:t>
            </a:fld>
            <a:endParaRPr lang="en-US" dirty="0"/>
          </a:p>
        </p:txBody>
      </p:sp>
      <p:sp>
        <p:nvSpPr>
          <p:cNvPr id="5" name="Content Placeholder 2">
            <a:extLst>
              <a:ext uri="{FF2B5EF4-FFF2-40B4-BE49-F238E27FC236}">
                <a16:creationId xmlns:a16="http://schemas.microsoft.com/office/drawing/2014/main" id="{D913D4C8-CC66-2742-9AEC-FC8B8FB71182}"/>
              </a:ext>
            </a:extLst>
          </p:cNvPr>
          <p:cNvSpPr>
            <a:spLocks noGrp="1"/>
          </p:cNvSpPr>
          <p:nvPr>
            <p:ph idx="1"/>
          </p:nvPr>
        </p:nvSpPr>
        <p:spPr>
          <a:xfrm>
            <a:off x="1059295" y="2220891"/>
            <a:ext cx="3911873" cy="4088606"/>
          </a:xfrm>
        </p:spPr>
        <p:txBody>
          <a:bodyPr anchor="ctr">
            <a:normAutofit/>
          </a:bodyPr>
          <a:lstStyle/>
          <a:p>
            <a:pPr marL="0" indent="0" algn="ctr">
              <a:buSzPct val="80000"/>
              <a:buNone/>
            </a:pPr>
            <a:r>
              <a:rPr lang="en-US" sz="5400" dirty="0"/>
              <a:t>Cookies</a:t>
            </a:r>
          </a:p>
          <a:p>
            <a:pPr marL="0" indent="0" algn="ctr">
              <a:buSzPct val="80000"/>
              <a:buNone/>
            </a:pPr>
            <a:r>
              <a:rPr lang="en-US" sz="5400" dirty="0"/>
              <a:t>Pancakes</a:t>
            </a:r>
          </a:p>
          <a:p>
            <a:pPr marL="0" indent="0" algn="ctr">
              <a:buSzPct val="80000"/>
              <a:buNone/>
            </a:pPr>
            <a:r>
              <a:rPr lang="en-US" sz="5400" dirty="0"/>
              <a:t>Muffins</a:t>
            </a:r>
          </a:p>
          <a:p>
            <a:pPr marL="0" indent="0" algn="ctr">
              <a:buSzPct val="80000"/>
              <a:buNone/>
            </a:pPr>
            <a:r>
              <a:rPr lang="en-US" sz="5400" dirty="0"/>
              <a:t>Cakes </a:t>
            </a:r>
          </a:p>
          <a:p>
            <a:pPr>
              <a:buFont typeface="Wingdings" pitchFamily="2" charset="2"/>
              <a:buChar char="ü"/>
            </a:pPr>
            <a:endParaRPr lang="en-US" dirty="0"/>
          </a:p>
        </p:txBody>
      </p:sp>
      <p:pic>
        <p:nvPicPr>
          <p:cNvPr id="11" name="Picture 10" descr="Close-up of stack of pancakes with blackberries and blueberries on gray ceramic plate">
            <a:extLst>
              <a:ext uri="{FF2B5EF4-FFF2-40B4-BE49-F238E27FC236}">
                <a16:creationId xmlns:a16="http://schemas.microsoft.com/office/drawing/2014/main" id="{C9066D5F-C7DC-9945-806A-2926A481AA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559" y="2049514"/>
            <a:ext cx="2850241" cy="1899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Cookie cutter and dough cutouts in the shape of stars and hearts">
            <a:extLst>
              <a:ext uri="{FF2B5EF4-FFF2-40B4-BE49-F238E27FC236}">
                <a16:creationId xmlns:a16="http://schemas.microsoft.com/office/drawing/2014/main" id="{84E8837E-46F8-224C-988A-95E9CBCC30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7420" y="2049514"/>
            <a:ext cx="2533297" cy="1899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2ACCE012-8A48-444A-8F51-79F5E7E3A2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3558" y="4070025"/>
            <a:ext cx="2850241" cy="1856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descr="Birthday cake with candles">
            <a:extLst>
              <a:ext uri="{FF2B5EF4-FFF2-40B4-BE49-F238E27FC236}">
                <a16:creationId xmlns:a16="http://schemas.microsoft.com/office/drawing/2014/main" id="{F8A52859-F210-AC45-8793-5EAB55ED3F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57419" y="4070025"/>
            <a:ext cx="2533297" cy="1856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922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B7B3-10C6-254B-9E06-DE59690B96A6}"/>
              </a:ext>
            </a:extLst>
          </p:cNvPr>
          <p:cNvSpPr>
            <a:spLocks noGrp="1"/>
          </p:cNvSpPr>
          <p:nvPr>
            <p:ph type="title"/>
          </p:nvPr>
        </p:nvSpPr>
        <p:spPr/>
        <p:txBody>
          <a:bodyPr/>
          <a:lstStyle/>
          <a:p>
            <a:r>
              <a:rPr lang="en-US" dirty="0"/>
              <a:t>Personalizing </a:t>
            </a:r>
            <a:br>
              <a:rPr lang="en-US" dirty="0"/>
            </a:br>
            <a:r>
              <a:rPr lang="en-US" dirty="0"/>
              <a:t>Pre-ETS</a:t>
            </a:r>
          </a:p>
        </p:txBody>
      </p:sp>
      <p:sp>
        <p:nvSpPr>
          <p:cNvPr id="3" name="Content Placeholder 2">
            <a:extLst>
              <a:ext uri="{FF2B5EF4-FFF2-40B4-BE49-F238E27FC236}">
                <a16:creationId xmlns:a16="http://schemas.microsoft.com/office/drawing/2014/main" id="{802BB2BB-C2FE-1641-84C2-4D4283750B20}"/>
              </a:ext>
            </a:extLst>
          </p:cNvPr>
          <p:cNvSpPr>
            <a:spLocks noGrp="1"/>
          </p:cNvSpPr>
          <p:nvPr>
            <p:ph idx="1"/>
          </p:nvPr>
        </p:nvSpPr>
        <p:spPr>
          <a:xfrm>
            <a:off x="457201" y="2146297"/>
            <a:ext cx="11515724" cy="4030665"/>
          </a:xfrm>
        </p:spPr>
        <p:txBody>
          <a:bodyPr anchor="ctr">
            <a:normAutofit/>
          </a:bodyPr>
          <a:lstStyle/>
          <a:p>
            <a:r>
              <a:rPr lang="en-US" dirty="0"/>
              <a:t>Identify student goals, interests, preferences, capabilities, and potential barriers</a:t>
            </a:r>
          </a:p>
          <a:p>
            <a:pPr marL="0" indent="0">
              <a:buNone/>
            </a:pPr>
            <a:endParaRPr lang="en-US" dirty="0"/>
          </a:p>
          <a:p>
            <a:r>
              <a:rPr lang="en-US" dirty="0"/>
              <a:t>Identify current progress and skills </a:t>
            </a:r>
          </a:p>
          <a:p>
            <a:pPr marL="0" indent="0">
              <a:buNone/>
            </a:pPr>
            <a:endParaRPr lang="en-US" dirty="0"/>
          </a:p>
          <a:p>
            <a:r>
              <a:rPr lang="en-US" dirty="0"/>
              <a:t>Work backwards from the student’s goals to identify what they will need in order to achieve these goals </a:t>
            </a:r>
          </a:p>
        </p:txBody>
      </p:sp>
      <p:sp>
        <p:nvSpPr>
          <p:cNvPr id="4" name="Slide Number Placeholder 3">
            <a:extLst>
              <a:ext uri="{FF2B5EF4-FFF2-40B4-BE49-F238E27FC236}">
                <a16:creationId xmlns:a16="http://schemas.microsoft.com/office/drawing/2014/main" id="{9C321745-A81E-BE41-A490-459FD7774B3F}"/>
              </a:ext>
            </a:extLst>
          </p:cNvPr>
          <p:cNvSpPr>
            <a:spLocks noGrp="1"/>
          </p:cNvSpPr>
          <p:nvPr>
            <p:ph type="sldNum" sz="quarter" idx="12"/>
          </p:nvPr>
        </p:nvSpPr>
        <p:spPr/>
        <p:txBody>
          <a:bodyPr/>
          <a:lstStyle/>
          <a:p>
            <a:fld id="{9A4E376E-51ED-9F48-AB0A-188F627C77F8}" type="slidenum">
              <a:rPr lang="en-US" smtClean="0"/>
              <a:pPr/>
              <a:t>28</a:t>
            </a:fld>
            <a:endParaRPr lang="en-US" dirty="0"/>
          </a:p>
        </p:txBody>
      </p:sp>
    </p:spTree>
    <p:extLst>
      <p:ext uri="{BB962C8B-B14F-4D97-AF65-F5344CB8AC3E}">
        <p14:creationId xmlns:p14="http://schemas.microsoft.com/office/powerpoint/2010/main" val="266426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D6F0-2C60-CF4E-94C5-F1EC1700F22A}"/>
              </a:ext>
            </a:extLst>
          </p:cNvPr>
          <p:cNvSpPr>
            <a:spLocks noGrp="1"/>
          </p:cNvSpPr>
          <p:nvPr>
            <p:ph type="title"/>
          </p:nvPr>
        </p:nvSpPr>
        <p:spPr>
          <a:xfrm>
            <a:off x="1" y="391318"/>
            <a:ext cx="6557962" cy="1325563"/>
          </a:xfrm>
        </p:spPr>
        <p:txBody>
          <a:bodyPr>
            <a:normAutofit/>
          </a:bodyPr>
          <a:lstStyle/>
          <a:p>
            <a:r>
              <a:rPr lang="en-US" dirty="0"/>
              <a:t>Personalizing Pre-ETS Examples </a:t>
            </a:r>
          </a:p>
        </p:txBody>
      </p:sp>
      <p:sp>
        <p:nvSpPr>
          <p:cNvPr id="3" name="Content Placeholder 2">
            <a:extLst>
              <a:ext uri="{FF2B5EF4-FFF2-40B4-BE49-F238E27FC236}">
                <a16:creationId xmlns:a16="http://schemas.microsoft.com/office/drawing/2014/main" id="{DCC57B4A-E597-B44E-81F2-FCD7118BD272}"/>
              </a:ext>
            </a:extLst>
          </p:cNvPr>
          <p:cNvSpPr>
            <a:spLocks noGrp="1"/>
          </p:cNvSpPr>
          <p:nvPr>
            <p:ph idx="1"/>
          </p:nvPr>
        </p:nvSpPr>
        <p:spPr>
          <a:xfrm>
            <a:off x="838200" y="2146297"/>
            <a:ext cx="11049000" cy="4030665"/>
          </a:xfrm>
        </p:spPr>
        <p:txBody>
          <a:bodyPr>
            <a:normAutofit lnSpcReduction="10000"/>
          </a:bodyPr>
          <a:lstStyle/>
          <a:p>
            <a:r>
              <a:rPr lang="en-US" dirty="0"/>
              <a:t>Review an example of a group-based Pre-ETS Activity</a:t>
            </a:r>
          </a:p>
          <a:p>
            <a:pPr marL="0" indent="0">
              <a:buNone/>
            </a:pPr>
            <a:r>
              <a:rPr lang="en-US" dirty="0"/>
              <a:t> </a:t>
            </a:r>
          </a:p>
          <a:p>
            <a:r>
              <a:rPr lang="en-US" dirty="0"/>
              <a:t>Examine what the standard approach may be to implementing this activity </a:t>
            </a:r>
          </a:p>
          <a:p>
            <a:pPr marL="0" indent="0">
              <a:buNone/>
            </a:pPr>
            <a:endParaRPr lang="en-US" dirty="0"/>
          </a:p>
          <a:p>
            <a:r>
              <a:rPr lang="en-US" dirty="0"/>
              <a:t>Provide an example of how the activity could be enhanced</a:t>
            </a:r>
          </a:p>
          <a:p>
            <a:pPr marL="0" indent="0">
              <a:buNone/>
            </a:pPr>
            <a:endParaRPr lang="en-US" dirty="0"/>
          </a:p>
          <a:p>
            <a:r>
              <a:rPr lang="en-US" dirty="0"/>
              <a:t>Participate by answering some discussion questions via chat </a:t>
            </a:r>
          </a:p>
        </p:txBody>
      </p:sp>
      <p:sp>
        <p:nvSpPr>
          <p:cNvPr id="4" name="Slide Number Placeholder 3">
            <a:extLst>
              <a:ext uri="{FF2B5EF4-FFF2-40B4-BE49-F238E27FC236}">
                <a16:creationId xmlns:a16="http://schemas.microsoft.com/office/drawing/2014/main" id="{BED91795-349F-1745-AB20-955D95576180}"/>
              </a:ext>
            </a:extLst>
          </p:cNvPr>
          <p:cNvSpPr>
            <a:spLocks noGrp="1"/>
          </p:cNvSpPr>
          <p:nvPr>
            <p:ph type="sldNum" sz="quarter" idx="12"/>
          </p:nvPr>
        </p:nvSpPr>
        <p:spPr/>
        <p:txBody>
          <a:bodyPr/>
          <a:lstStyle/>
          <a:p>
            <a:fld id="{9A4E376E-51ED-9F48-AB0A-188F627C77F8}" type="slidenum">
              <a:rPr lang="en-US" smtClean="0"/>
              <a:pPr/>
              <a:t>29</a:t>
            </a:fld>
            <a:endParaRPr lang="en-US" dirty="0"/>
          </a:p>
        </p:txBody>
      </p:sp>
    </p:spTree>
    <p:extLst>
      <p:ext uri="{BB962C8B-B14F-4D97-AF65-F5344CB8AC3E}">
        <p14:creationId xmlns:p14="http://schemas.microsoft.com/office/powerpoint/2010/main" val="63467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05CA-6AF6-6D49-90CF-7124601DB029}"/>
              </a:ext>
            </a:extLst>
          </p:cNvPr>
          <p:cNvSpPr>
            <a:spLocks noGrp="1"/>
          </p:cNvSpPr>
          <p:nvPr>
            <p:ph type="ctrTitle"/>
          </p:nvPr>
        </p:nvSpPr>
        <p:spPr>
          <a:xfrm>
            <a:off x="1524000" y="2609207"/>
            <a:ext cx="9144000" cy="1639585"/>
          </a:xfrm>
        </p:spPr>
        <p:txBody>
          <a:bodyPr anchor="ctr">
            <a:normAutofit fontScale="90000"/>
          </a:bodyPr>
          <a:lstStyle/>
          <a:p>
            <a:pPr algn="ctr"/>
            <a:r>
              <a:rPr lang="en-US" dirty="0"/>
              <a:t>What does Pre-ETS look like from a person-driven perspective?</a:t>
            </a:r>
          </a:p>
        </p:txBody>
      </p:sp>
    </p:spTree>
    <p:extLst>
      <p:ext uri="{BB962C8B-B14F-4D97-AF65-F5344CB8AC3E}">
        <p14:creationId xmlns:p14="http://schemas.microsoft.com/office/powerpoint/2010/main" val="4247968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596C5E4-45B7-5B44-9D99-14B18682D07F}"/>
              </a:ext>
            </a:extLst>
          </p:cNvPr>
          <p:cNvSpPr>
            <a:spLocks noGrp="1"/>
          </p:cNvSpPr>
          <p:nvPr>
            <p:ph sz="half" idx="1"/>
          </p:nvPr>
        </p:nvSpPr>
        <p:spPr>
          <a:xfrm>
            <a:off x="542925" y="2399904"/>
            <a:ext cx="8067676" cy="3243263"/>
          </a:xfrm>
        </p:spPr>
        <p:txBody>
          <a:bodyPr>
            <a:normAutofit/>
          </a:bodyPr>
          <a:lstStyle/>
          <a:p>
            <a:pPr marL="0" indent="0" fontAlgn="base">
              <a:buNone/>
            </a:pPr>
            <a:r>
              <a:rPr lang="en-US" dirty="0"/>
              <a:t>A provider has arranged a career speaker activity. A local photographer who owns their own business is willing to come speak to the group of students about their career. The provider knows this is a great opportunity, but only one of the six students in the group has specific career goals related to photography.    </a:t>
            </a:r>
          </a:p>
        </p:txBody>
      </p:sp>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a:xfrm>
            <a:off x="190500" y="448468"/>
            <a:ext cx="5905500" cy="1325563"/>
          </a:xfrm>
        </p:spPr>
        <p:txBody>
          <a:bodyPr anchor="ctr">
            <a:normAutofit/>
          </a:bodyPr>
          <a:lstStyle/>
          <a:p>
            <a:r>
              <a:rPr lang="en-US" dirty="0"/>
              <a:t>Job Exploration Group Activity </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30</a:t>
            </a:fld>
            <a:endParaRPr lang="en-US" sz="1900" dirty="0"/>
          </a:p>
        </p:txBody>
      </p:sp>
      <p:pic>
        <p:nvPicPr>
          <p:cNvPr id="16" name="Graphic 15" descr="Lecturer with solid fill">
            <a:extLst>
              <a:ext uri="{FF2B5EF4-FFF2-40B4-BE49-F238E27FC236}">
                <a16:creationId xmlns:a16="http://schemas.microsoft.com/office/drawing/2014/main" id="{208BC6C7-6D62-F54B-A30D-6775F257BC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5812" y="2157015"/>
            <a:ext cx="3243263" cy="3243263"/>
          </a:xfrm>
          <a:prstGeom prst="rect">
            <a:avLst/>
          </a:prstGeom>
        </p:spPr>
      </p:pic>
    </p:spTree>
    <p:extLst>
      <p:ext uri="{BB962C8B-B14F-4D97-AF65-F5344CB8AC3E}">
        <p14:creationId xmlns:p14="http://schemas.microsoft.com/office/powerpoint/2010/main" val="1463953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E6C5-3E0D-E641-A493-61ED4C1CC6BC}"/>
              </a:ext>
            </a:extLst>
          </p:cNvPr>
          <p:cNvSpPr>
            <a:spLocks noGrp="1"/>
          </p:cNvSpPr>
          <p:nvPr>
            <p:ph type="title"/>
          </p:nvPr>
        </p:nvSpPr>
        <p:spPr/>
        <p:txBody>
          <a:bodyPr>
            <a:normAutofit fontScale="90000"/>
          </a:bodyPr>
          <a:lstStyle/>
          <a:p>
            <a:r>
              <a:rPr lang="en-US" dirty="0"/>
              <a:t>Job Exploration </a:t>
            </a:r>
            <a:r>
              <a:rPr lang="en-US" sz="3600" dirty="0"/>
              <a:t>Standard vs Personalized</a:t>
            </a:r>
            <a:endParaRPr lang="en-US" dirty="0"/>
          </a:p>
        </p:txBody>
      </p:sp>
      <p:sp>
        <p:nvSpPr>
          <p:cNvPr id="4" name="Slide Number Placeholder 3">
            <a:extLst>
              <a:ext uri="{FF2B5EF4-FFF2-40B4-BE49-F238E27FC236}">
                <a16:creationId xmlns:a16="http://schemas.microsoft.com/office/drawing/2014/main" id="{D797C412-2A67-D84A-A453-7FAFBD468F0B}"/>
              </a:ext>
            </a:extLst>
          </p:cNvPr>
          <p:cNvSpPr>
            <a:spLocks noGrp="1"/>
          </p:cNvSpPr>
          <p:nvPr>
            <p:ph type="sldNum" sz="quarter" idx="12"/>
          </p:nvPr>
        </p:nvSpPr>
        <p:spPr/>
        <p:txBody>
          <a:bodyPr/>
          <a:lstStyle/>
          <a:p>
            <a:fld id="{9A4E376E-51ED-9F48-AB0A-188F627C77F8}" type="slidenum">
              <a:rPr lang="en-US" smtClean="0"/>
              <a:pPr/>
              <a:t>31</a:t>
            </a:fld>
            <a:endParaRPr lang="en-US" dirty="0"/>
          </a:p>
        </p:txBody>
      </p:sp>
      <p:graphicFrame>
        <p:nvGraphicFramePr>
          <p:cNvPr id="6" name="Table 5">
            <a:extLst>
              <a:ext uri="{FF2B5EF4-FFF2-40B4-BE49-F238E27FC236}">
                <a16:creationId xmlns:a16="http://schemas.microsoft.com/office/drawing/2014/main" id="{442FBDAD-0983-3146-BFBE-E82A06382EC9}"/>
              </a:ext>
            </a:extLst>
          </p:cNvPr>
          <p:cNvGraphicFramePr>
            <a:graphicFrameLocks noGrp="1"/>
          </p:cNvGraphicFramePr>
          <p:nvPr/>
        </p:nvGraphicFramePr>
        <p:xfrm>
          <a:off x="161927" y="2000112"/>
          <a:ext cx="11796714" cy="4100652"/>
        </p:xfrm>
        <a:graphic>
          <a:graphicData uri="http://schemas.openxmlformats.org/drawingml/2006/table">
            <a:tbl>
              <a:tblPr firstRow="1" bandRow="1">
                <a:effectLst>
                  <a:outerShdw blurRad="63500" sx="102000" sy="102000" algn="ctr" rotWithShape="0">
                    <a:prstClr val="black">
                      <a:alpha val="40000"/>
                    </a:prstClr>
                  </a:outerShdw>
                </a:effectLst>
              </a:tblPr>
              <a:tblGrid>
                <a:gridCol w="2066925">
                  <a:extLst>
                    <a:ext uri="{9D8B030D-6E8A-4147-A177-3AD203B41FA5}">
                      <a16:colId xmlns:a16="http://schemas.microsoft.com/office/drawing/2014/main" val="1809643716"/>
                    </a:ext>
                  </a:extLst>
                </a:gridCol>
                <a:gridCol w="9729789">
                  <a:extLst>
                    <a:ext uri="{9D8B030D-6E8A-4147-A177-3AD203B41FA5}">
                      <a16:colId xmlns:a16="http://schemas.microsoft.com/office/drawing/2014/main" val="3343175964"/>
                    </a:ext>
                  </a:extLst>
                </a:gridCol>
              </a:tblGrid>
              <a:tr h="1843997">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Standard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0" i="0" dirty="0">
                          <a:solidFill>
                            <a:schemeClr val="bg1"/>
                          </a:solidFill>
                          <a:effectLst/>
                          <a:latin typeface="+mn-lt"/>
                        </a:rPr>
                        <a:t>All students attend and listen. It is good for them to all be exposed to this career even if it doesn’t exactly align with their career goals.  </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5250734"/>
                  </a:ext>
                </a:extLst>
              </a:tr>
              <a:tr h="2256655">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Personalized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0" i="0" dirty="0">
                          <a:solidFill>
                            <a:schemeClr val="bg1"/>
                          </a:solidFill>
                          <a:effectLst/>
                          <a:latin typeface="+mn-lt"/>
                        </a:rPr>
                        <a:t>Consider the goals of all the students in the group and identify aspects of the speaker’s career that are applicable to each of the student’s interest. Prepare students to ask questions that will help them to gain the knowledge they need to know if they are interested in aspects of the career, even if they don’t specifically want to be a photographer.   </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047148"/>
                  </a:ext>
                </a:extLst>
              </a:tr>
            </a:tbl>
          </a:graphicData>
        </a:graphic>
      </p:graphicFrame>
    </p:spTree>
    <p:extLst>
      <p:ext uri="{BB962C8B-B14F-4D97-AF65-F5344CB8AC3E}">
        <p14:creationId xmlns:p14="http://schemas.microsoft.com/office/powerpoint/2010/main" val="333443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p:txBody>
          <a:bodyPr>
            <a:normAutofit/>
          </a:bodyPr>
          <a:lstStyle/>
          <a:p>
            <a:r>
              <a:rPr lang="en-US" dirty="0"/>
              <a:t>Job Exploration Chat Discussion</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32</a:t>
            </a:fld>
            <a:endParaRPr lang="en-US" dirty="0"/>
          </a:p>
        </p:txBody>
      </p:sp>
      <p:sp>
        <p:nvSpPr>
          <p:cNvPr id="3" name="Rectangle 2">
            <a:extLst>
              <a:ext uri="{FF2B5EF4-FFF2-40B4-BE49-F238E27FC236}">
                <a16:creationId xmlns:a16="http://schemas.microsoft.com/office/drawing/2014/main" id="{862164A5-9202-8D4F-9945-3910BCA87339}"/>
              </a:ext>
            </a:extLst>
          </p:cNvPr>
          <p:cNvSpPr/>
          <p:nvPr/>
        </p:nvSpPr>
        <p:spPr>
          <a:xfrm>
            <a:off x="328612" y="3635039"/>
            <a:ext cx="11534776" cy="2308324"/>
          </a:xfrm>
          <a:prstGeom prst="rect">
            <a:avLst/>
          </a:prstGeom>
        </p:spPr>
        <p:txBody>
          <a:bodyPr wrap="square">
            <a:spAutoFit/>
          </a:bodyPr>
          <a:lstStyle/>
          <a:p>
            <a:pPr algn="ctr"/>
            <a:r>
              <a:rPr lang="en-US" sz="3600" dirty="0">
                <a:solidFill>
                  <a:schemeClr val="bg1"/>
                </a:solidFill>
                <a:latin typeface="+mj-lt"/>
                <a:ea typeface="Calibri" panose="020F0502020204030204" pitchFamily="34" charset="0"/>
                <a:cs typeface="Times New Roman" panose="02020603050405020304" pitchFamily="18" charset="0"/>
              </a:rPr>
              <a:t>What other information could this speaker provide that would personalize this experience for students who may not be specifically interested in photography?</a:t>
            </a:r>
          </a:p>
        </p:txBody>
      </p:sp>
      <p:pic>
        <p:nvPicPr>
          <p:cNvPr id="6" name="Graphic 5" descr="Chat with solid fill">
            <a:extLst>
              <a:ext uri="{FF2B5EF4-FFF2-40B4-BE49-F238E27FC236}">
                <a16:creationId xmlns:a16="http://schemas.microsoft.com/office/drawing/2014/main" id="{680783EA-999B-2243-B27A-4D013E9BF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393" y="1790699"/>
            <a:ext cx="2081214" cy="2081214"/>
          </a:xfrm>
          <a:prstGeom prst="rect">
            <a:avLst/>
          </a:prstGeom>
        </p:spPr>
      </p:pic>
    </p:spTree>
    <p:extLst>
      <p:ext uri="{BB962C8B-B14F-4D97-AF65-F5344CB8AC3E}">
        <p14:creationId xmlns:p14="http://schemas.microsoft.com/office/powerpoint/2010/main" val="4267639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p:txBody>
          <a:bodyPr/>
          <a:lstStyle/>
          <a:p>
            <a:r>
              <a:rPr lang="en-US" dirty="0"/>
              <a:t>Job Exploration Summary</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33</a:t>
            </a:fld>
            <a:endParaRPr lang="en-US" dirty="0"/>
          </a:p>
        </p:txBody>
      </p:sp>
      <p:graphicFrame>
        <p:nvGraphicFramePr>
          <p:cNvPr id="5" name="Table 4">
            <a:extLst>
              <a:ext uri="{FF2B5EF4-FFF2-40B4-BE49-F238E27FC236}">
                <a16:creationId xmlns:a16="http://schemas.microsoft.com/office/drawing/2014/main" id="{456FACE3-1673-AB4C-82ED-564CCA2F4D16}"/>
              </a:ext>
            </a:extLst>
          </p:cNvPr>
          <p:cNvGraphicFramePr>
            <a:graphicFrameLocks noGrp="1"/>
          </p:cNvGraphicFramePr>
          <p:nvPr/>
        </p:nvGraphicFramePr>
        <p:xfrm>
          <a:off x="1112520" y="2075890"/>
          <a:ext cx="9966960" cy="4030440"/>
        </p:xfrm>
        <a:graphic>
          <a:graphicData uri="http://schemas.openxmlformats.org/drawingml/2006/table">
            <a:tbl>
              <a:tblPr/>
              <a:tblGrid>
                <a:gridCol w="9966960">
                  <a:extLst>
                    <a:ext uri="{9D8B030D-6E8A-4147-A177-3AD203B41FA5}">
                      <a16:colId xmlns:a16="http://schemas.microsoft.com/office/drawing/2014/main" val="3343175964"/>
                    </a:ext>
                  </a:extLst>
                </a:gridCol>
              </a:tblGrid>
              <a:tr h="355627">
                <a:tc>
                  <a:txBody>
                    <a:bodyPr/>
                    <a:lstStyle/>
                    <a:p>
                      <a:pPr algn="ctr" rtl="0" fontAlgn="base"/>
                      <a:r>
                        <a:rPr lang="en-US" sz="1400" b="1" i="0" dirty="0">
                          <a:solidFill>
                            <a:srgbClr val="3E4C7A"/>
                          </a:solidFill>
                          <a:effectLst/>
                          <a:latin typeface="+mn-lt"/>
                        </a:rPr>
                        <a:t>Group Activity  </a:t>
                      </a:r>
                      <a:endParaRPr lang="en-US" sz="2000" b="1" i="0" dirty="0">
                        <a:solidFill>
                          <a:srgbClr val="3E4C7A"/>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3931294875"/>
                  </a:ext>
                </a:extLst>
              </a:tr>
              <a:tr h="1066881">
                <a:tc>
                  <a:txBody>
                    <a:bodyPr/>
                    <a:lstStyle/>
                    <a:p>
                      <a:pPr algn="l" rtl="0" fontAlgn="base"/>
                      <a:r>
                        <a:rPr lang="en-US" sz="1400" b="0" i="0" dirty="0">
                          <a:solidFill>
                            <a:schemeClr val="bg1"/>
                          </a:solidFill>
                          <a:effectLst/>
                          <a:latin typeface="+mn-lt"/>
                        </a:rPr>
                        <a:t>A provider has arranged a career speaker activity. A local photographer who owns their own business is willing to come speak to the group of students about their career. The provider knows this is a great opportunity, but only one of the six students in the group has specific career goals related to photography.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5250734"/>
                  </a:ext>
                </a:extLst>
              </a:tr>
              <a:tr h="355627">
                <a:tc>
                  <a:txBody>
                    <a:bodyPr/>
                    <a:lstStyle/>
                    <a:p>
                      <a:pPr algn="ctr" rtl="0" fontAlgn="base"/>
                      <a:r>
                        <a:rPr lang="en-US" sz="1400" b="1" i="0" dirty="0">
                          <a:solidFill>
                            <a:srgbClr val="3E4C7A"/>
                          </a:solidFill>
                          <a:effectLst/>
                          <a:latin typeface="+mn-lt"/>
                        </a:rPr>
                        <a:t>Standard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105752838"/>
                  </a:ext>
                </a:extLst>
              </a:tr>
              <a:tr h="592712">
                <a:tc>
                  <a:txBody>
                    <a:bodyPr/>
                    <a:lstStyle/>
                    <a:p>
                      <a:pPr algn="l" rtl="0" fontAlgn="base"/>
                      <a:r>
                        <a:rPr lang="en-US" sz="1400" b="0" i="0" dirty="0">
                          <a:solidFill>
                            <a:schemeClr val="bg1"/>
                          </a:solidFill>
                          <a:effectLst/>
                          <a:latin typeface="+mn-lt"/>
                        </a:rPr>
                        <a:t>All students attend and listen. It is good for them to all be exposed to this career even if it doesn’t exactly align with their career goals.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3951140"/>
                  </a:ext>
                </a:extLst>
              </a:tr>
              <a:tr h="355627">
                <a:tc>
                  <a:txBody>
                    <a:bodyPr/>
                    <a:lstStyle/>
                    <a:p>
                      <a:pPr algn="ctr" rtl="0" fontAlgn="base"/>
                      <a:r>
                        <a:rPr lang="en-US" sz="1400" b="1" i="0" dirty="0">
                          <a:solidFill>
                            <a:srgbClr val="3E4C7A"/>
                          </a:solidFill>
                          <a:effectLst/>
                          <a:latin typeface="+mn-lt"/>
                        </a:rPr>
                        <a:t>Personalized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4109066118"/>
                  </a:ext>
                </a:extLst>
              </a:tr>
              <a:tr h="1303966">
                <a:tc>
                  <a:txBody>
                    <a:bodyPr/>
                    <a:lstStyle/>
                    <a:p>
                      <a:pPr algn="l" rtl="0" fontAlgn="base"/>
                      <a:r>
                        <a:rPr lang="en-US" sz="1400" b="0" i="0" dirty="0">
                          <a:solidFill>
                            <a:schemeClr val="bg1"/>
                          </a:solidFill>
                          <a:effectLst/>
                          <a:latin typeface="+mn-lt"/>
                        </a:rPr>
                        <a:t>Consider the goals of all the students in your group and identify aspects of the speaker’s career that are applicable to each of the student’s interest. Prepare students to ask questions that will help them to gain the knowledge they need to know if they are interested in aspects of the career, even if they don’t specifically want to be a photographer.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155179"/>
                  </a:ext>
                </a:extLst>
              </a:tr>
            </a:tbl>
          </a:graphicData>
        </a:graphic>
      </p:graphicFrame>
    </p:spTree>
    <p:extLst>
      <p:ext uri="{BB962C8B-B14F-4D97-AF65-F5344CB8AC3E}">
        <p14:creationId xmlns:p14="http://schemas.microsoft.com/office/powerpoint/2010/main" val="1073366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596C5E4-45B7-5B44-9D99-14B18682D07F}"/>
              </a:ext>
            </a:extLst>
          </p:cNvPr>
          <p:cNvSpPr>
            <a:spLocks noGrp="1"/>
          </p:cNvSpPr>
          <p:nvPr>
            <p:ph sz="half" idx="1"/>
          </p:nvPr>
        </p:nvSpPr>
        <p:spPr>
          <a:xfrm>
            <a:off x="542924" y="2399904"/>
            <a:ext cx="8220075" cy="3872309"/>
          </a:xfrm>
        </p:spPr>
        <p:txBody>
          <a:bodyPr>
            <a:normAutofit lnSpcReduction="10000"/>
          </a:bodyPr>
          <a:lstStyle/>
          <a:p>
            <a:pPr marL="0" indent="0" fontAlgn="base">
              <a:buNone/>
            </a:pPr>
            <a:r>
              <a:rPr lang="en-US" sz="3200" dirty="0"/>
              <a:t>The classroom teacher has instructed students on the steps to using assertive communication when asking for help and requesting supports or accommodations. The provider is going to build off the teacher’s lesson by completing a role-play activity with students so that they can practice using assertive communication.    </a:t>
            </a:r>
            <a:endParaRPr lang="en-US" sz="4400" dirty="0"/>
          </a:p>
        </p:txBody>
      </p:sp>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a:xfrm>
            <a:off x="85060" y="480366"/>
            <a:ext cx="7006856" cy="1325563"/>
          </a:xfrm>
        </p:spPr>
        <p:txBody>
          <a:bodyPr anchor="ctr">
            <a:noAutofit/>
          </a:bodyPr>
          <a:lstStyle/>
          <a:p>
            <a:r>
              <a:rPr lang="en-US" sz="3200" dirty="0"/>
              <a:t>Instruction in Self-Advocacy Group Activity </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34</a:t>
            </a:fld>
            <a:endParaRPr lang="en-US" sz="1900" dirty="0"/>
          </a:p>
        </p:txBody>
      </p:sp>
      <p:pic>
        <p:nvPicPr>
          <p:cNvPr id="10" name="Content Placeholder 9" descr="Boardroom with solid fill">
            <a:extLst>
              <a:ext uri="{FF2B5EF4-FFF2-40B4-BE49-F238E27FC236}">
                <a16:creationId xmlns:a16="http://schemas.microsoft.com/office/drawing/2014/main" id="{3F2B84B2-587A-EC40-B87A-F7E8D8F1C0B6}"/>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620125" y="2399904"/>
            <a:ext cx="3167063" cy="3167063"/>
          </a:xfrm>
        </p:spPr>
      </p:pic>
    </p:spTree>
    <p:extLst>
      <p:ext uri="{BB962C8B-B14F-4D97-AF65-F5344CB8AC3E}">
        <p14:creationId xmlns:p14="http://schemas.microsoft.com/office/powerpoint/2010/main" val="1555551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E6C5-3E0D-E641-A493-61ED4C1CC6BC}"/>
              </a:ext>
            </a:extLst>
          </p:cNvPr>
          <p:cNvSpPr>
            <a:spLocks noGrp="1"/>
          </p:cNvSpPr>
          <p:nvPr>
            <p:ph type="title"/>
          </p:nvPr>
        </p:nvSpPr>
        <p:spPr/>
        <p:txBody>
          <a:bodyPr>
            <a:normAutofit fontScale="90000"/>
          </a:bodyPr>
          <a:lstStyle/>
          <a:p>
            <a:r>
              <a:rPr lang="en-US" dirty="0"/>
              <a:t>Self-Advocacy </a:t>
            </a:r>
            <a:r>
              <a:rPr lang="en-US" sz="3600" dirty="0"/>
              <a:t>Standard vs Personalized</a:t>
            </a:r>
            <a:endParaRPr lang="en-US" dirty="0"/>
          </a:p>
        </p:txBody>
      </p:sp>
      <p:sp>
        <p:nvSpPr>
          <p:cNvPr id="4" name="Slide Number Placeholder 3">
            <a:extLst>
              <a:ext uri="{FF2B5EF4-FFF2-40B4-BE49-F238E27FC236}">
                <a16:creationId xmlns:a16="http://schemas.microsoft.com/office/drawing/2014/main" id="{D797C412-2A67-D84A-A453-7FAFBD468F0B}"/>
              </a:ext>
            </a:extLst>
          </p:cNvPr>
          <p:cNvSpPr>
            <a:spLocks noGrp="1"/>
          </p:cNvSpPr>
          <p:nvPr>
            <p:ph type="sldNum" sz="quarter" idx="12"/>
          </p:nvPr>
        </p:nvSpPr>
        <p:spPr/>
        <p:txBody>
          <a:bodyPr/>
          <a:lstStyle/>
          <a:p>
            <a:fld id="{9A4E376E-51ED-9F48-AB0A-188F627C77F8}" type="slidenum">
              <a:rPr lang="en-US" smtClean="0"/>
              <a:pPr/>
              <a:t>35</a:t>
            </a:fld>
            <a:endParaRPr lang="en-US" dirty="0"/>
          </a:p>
        </p:txBody>
      </p:sp>
      <p:graphicFrame>
        <p:nvGraphicFramePr>
          <p:cNvPr id="6" name="Table 5">
            <a:extLst>
              <a:ext uri="{FF2B5EF4-FFF2-40B4-BE49-F238E27FC236}">
                <a16:creationId xmlns:a16="http://schemas.microsoft.com/office/drawing/2014/main" id="{442FBDAD-0983-3146-BFBE-E82A06382EC9}"/>
              </a:ext>
            </a:extLst>
          </p:cNvPr>
          <p:cNvGraphicFramePr>
            <a:graphicFrameLocks noGrp="1"/>
          </p:cNvGraphicFramePr>
          <p:nvPr/>
        </p:nvGraphicFramePr>
        <p:xfrm>
          <a:off x="161927" y="2000112"/>
          <a:ext cx="11796714" cy="4100652"/>
        </p:xfrm>
        <a:graphic>
          <a:graphicData uri="http://schemas.openxmlformats.org/drawingml/2006/table">
            <a:tbl>
              <a:tblPr firstRow="1" bandRow="1">
                <a:effectLst>
                  <a:outerShdw blurRad="63500" sx="102000" sy="102000" algn="ctr" rotWithShape="0">
                    <a:prstClr val="black">
                      <a:alpha val="40000"/>
                    </a:prstClr>
                  </a:outerShdw>
                </a:effectLst>
              </a:tblPr>
              <a:tblGrid>
                <a:gridCol w="2066925">
                  <a:extLst>
                    <a:ext uri="{9D8B030D-6E8A-4147-A177-3AD203B41FA5}">
                      <a16:colId xmlns:a16="http://schemas.microsoft.com/office/drawing/2014/main" val="1809643716"/>
                    </a:ext>
                  </a:extLst>
                </a:gridCol>
                <a:gridCol w="9729789">
                  <a:extLst>
                    <a:ext uri="{9D8B030D-6E8A-4147-A177-3AD203B41FA5}">
                      <a16:colId xmlns:a16="http://schemas.microsoft.com/office/drawing/2014/main" val="3343175964"/>
                    </a:ext>
                  </a:extLst>
                </a:gridCol>
              </a:tblGrid>
              <a:tr h="1843997">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Standard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kern="1200" dirty="0">
                          <a:solidFill>
                            <a:schemeClr val="bg1"/>
                          </a:solidFill>
                          <a:effectLst/>
                          <a:latin typeface="+mn-lt"/>
                          <a:ea typeface="+mn-ea"/>
                          <a:cs typeface="+mn-cs"/>
                        </a:rPr>
                        <a:t>The provider finds three role-play scripts that provide examples of conversations using assertive communication that students can read through to practice using assertive communication. </a:t>
                      </a:r>
                      <a:endParaRPr lang="en-US" sz="2200" b="0" i="0" dirty="0">
                        <a:solidFill>
                          <a:schemeClr val="bg1"/>
                        </a:solidFill>
                        <a:effectLst/>
                        <a:latin typeface="+mn-lt"/>
                      </a:endParaRP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5250734"/>
                  </a:ext>
                </a:extLst>
              </a:tr>
              <a:tr h="2256655">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Personalized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kern="1200" dirty="0">
                          <a:solidFill>
                            <a:schemeClr val="bg1"/>
                          </a:solidFill>
                          <a:effectLst/>
                          <a:latin typeface="+mn-lt"/>
                          <a:ea typeface="+mn-ea"/>
                          <a:cs typeface="+mn-cs"/>
                        </a:rPr>
                        <a:t>The provider knows that half of the students in the group want to go into PSE after graduation and the other half want to go into the workplace. The students are grouped and given role-play scenarios to work through that specifically would take place in a workplace or PSE situation. </a:t>
                      </a:r>
                      <a:endParaRPr lang="en-US" sz="2200" b="0" i="0" dirty="0">
                        <a:solidFill>
                          <a:schemeClr val="bg1"/>
                        </a:solidFill>
                        <a:effectLst/>
                        <a:latin typeface="+mn-lt"/>
                      </a:endParaRP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047148"/>
                  </a:ext>
                </a:extLst>
              </a:tr>
            </a:tbl>
          </a:graphicData>
        </a:graphic>
      </p:graphicFrame>
    </p:spTree>
    <p:extLst>
      <p:ext uri="{BB962C8B-B14F-4D97-AF65-F5344CB8AC3E}">
        <p14:creationId xmlns:p14="http://schemas.microsoft.com/office/powerpoint/2010/main" val="53603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p:txBody>
          <a:bodyPr>
            <a:normAutofit/>
          </a:bodyPr>
          <a:lstStyle/>
          <a:p>
            <a:r>
              <a:rPr lang="en-US" dirty="0"/>
              <a:t>Self-Advocacy </a:t>
            </a:r>
            <a:br>
              <a:rPr lang="en-US" dirty="0"/>
            </a:br>
            <a:r>
              <a:rPr lang="en-US" dirty="0"/>
              <a:t>Chat Discussion</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36</a:t>
            </a:fld>
            <a:endParaRPr lang="en-US" dirty="0"/>
          </a:p>
        </p:txBody>
      </p:sp>
      <p:sp>
        <p:nvSpPr>
          <p:cNvPr id="3" name="Rectangle 2">
            <a:extLst>
              <a:ext uri="{FF2B5EF4-FFF2-40B4-BE49-F238E27FC236}">
                <a16:creationId xmlns:a16="http://schemas.microsoft.com/office/drawing/2014/main" id="{862164A5-9202-8D4F-9945-3910BCA87339}"/>
              </a:ext>
            </a:extLst>
          </p:cNvPr>
          <p:cNvSpPr/>
          <p:nvPr/>
        </p:nvSpPr>
        <p:spPr>
          <a:xfrm>
            <a:off x="328612" y="3635039"/>
            <a:ext cx="11534776" cy="1754326"/>
          </a:xfrm>
          <a:prstGeom prst="rect">
            <a:avLst/>
          </a:prstGeom>
        </p:spPr>
        <p:txBody>
          <a:bodyPr wrap="square">
            <a:spAutoFit/>
          </a:bodyPr>
          <a:lstStyle/>
          <a:p>
            <a:pPr algn="ctr"/>
            <a:r>
              <a:rPr lang="en-US" sz="3600" dirty="0">
                <a:solidFill>
                  <a:schemeClr val="bg1"/>
                </a:solidFill>
                <a:latin typeface="+mj-lt"/>
                <a:ea typeface="Calibri" panose="020F0502020204030204" pitchFamily="34" charset="0"/>
                <a:cs typeface="Times New Roman" panose="02020603050405020304" pitchFamily="18" charset="0"/>
              </a:rPr>
              <a:t>What other ways could this activity be personalized for individuals during group instruction?</a:t>
            </a:r>
          </a:p>
        </p:txBody>
      </p:sp>
      <p:pic>
        <p:nvPicPr>
          <p:cNvPr id="6" name="Graphic 5" descr="Chat with solid fill">
            <a:extLst>
              <a:ext uri="{FF2B5EF4-FFF2-40B4-BE49-F238E27FC236}">
                <a16:creationId xmlns:a16="http://schemas.microsoft.com/office/drawing/2014/main" id="{680783EA-999B-2243-B27A-4D013E9BF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393" y="1790699"/>
            <a:ext cx="2081214" cy="2081214"/>
          </a:xfrm>
          <a:prstGeom prst="rect">
            <a:avLst/>
          </a:prstGeom>
        </p:spPr>
      </p:pic>
    </p:spTree>
    <p:extLst>
      <p:ext uri="{BB962C8B-B14F-4D97-AF65-F5344CB8AC3E}">
        <p14:creationId xmlns:p14="http://schemas.microsoft.com/office/powerpoint/2010/main" val="10101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p:txBody>
          <a:bodyPr/>
          <a:lstStyle/>
          <a:p>
            <a:r>
              <a:rPr lang="en-US" dirty="0"/>
              <a:t>Self-Advocacy Summary</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37</a:t>
            </a:fld>
            <a:endParaRPr lang="en-US" dirty="0"/>
          </a:p>
        </p:txBody>
      </p:sp>
      <p:graphicFrame>
        <p:nvGraphicFramePr>
          <p:cNvPr id="5" name="Table 4">
            <a:extLst>
              <a:ext uri="{FF2B5EF4-FFF2-40B4-BE49-F238E27FC236}">
                <a16:creationId xmlns:a16="http://schemas.microsoft.com/office/drawing/2014/main" id="{456FACE3-1673-AB4C-82ED-564CCA2F4D16}"/>
              </a:ext>
            </a:extLst>
          </p:cNvPr>
          <p:cNvGraphicFramePr>
            <a:graphicFrameLocks noGrp="1"/>
          </p:cNvGraphicFramePr>
          <p:nvPr/>
        </p:nvGraphicFramePr>
        <p:xfrm>
          <a:off x="1112520" y="2075891"/>
          <a:ext cx="9966960" cy="4147111"/>
        </p:xfrm>
        <a:graphic>
          <a:graphicData uri="http://schemas.openxmlformats.org/drawingml/2006/table">
            <a:tbl>
              <a:tblPr/>
              <a:tblGrid>
                <a:gridCol w="9966960">
                  <a:extLst>
                    <a:ext uri="{9D8B030D-6E8A-4147-A177-3AD203B41FA5}">
                      <a16:colId xmlns:a16="http://schemas.microsoft.com/office/drawing/2014/main" val="3343175964"/>
                    </a:ext>
                  </a:extLst>
                </a:gridCol>
              </a:tblGrid>
              <a:tr h="346154">
                <a:tc>
                  <a:txBody>
                    <a:bodyPr/>
                    <a:lstStyle/>
                    <a:p>
                      <a:pPr algn="ctr" rtl="0" fontAlgn="base"/>
                      <a:r>
                        <a:rPr lang="en-US" sz="1400" b="1" i="0" dirty="0">
                          <a:solidFill>
                            <a:srgbClr val="3E4C7A"/>
                          </a:solidFill>
                          <a:effectLst/>
                          <a:latin typeface="+mn-lt"/>
                        </a:rPr>
                        <a:t>Group Activity  </a:t>
                      </a:r>
                      <a:endParaRPr lang="en-US" sz="2000" b="1" i="0" dirty="0">
                        <a:solidFill>
                          <a:srgbClr val="3E4C7A"/>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3931294875"/>
                  </a:ext>
                </a:extLst>
              </a:tr>
              <a:tr h="1127386">
                <a:tc>
                  <a:txBody>
                    <a:bodyPr/>
                    <a:lstStyle/>
                    <a:p>
                      <a:pPr algn="l" rtl="0" fontAlgn="base"/>
                      <a:r>
                        <a:rPr lang="en-US" sz="1400" b="0" i="0" dirty="0">
                          <a:solidFill>
                            <a:schemeClr val="bg1"/>
                          </a:solidFill>
                          <a:effectLst/>
                          <a:latin typeface="+mn-lt"/>
                        </a:rPr>
                        <a:t>The classroom teacher has instructed students on the steps to using assertive communication when asking for help and requesting supports or accommodations. The provider is going to build off of the teacher’s lesson by completing a role-play activity with students so that they can practice using assertive communication.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5250734"/>
                  </a:ext>
                </a:extLst>
              </a:tr>
              <a:tr h="346154">
                <a:tc>
                  <a:txBody>
                    <a:bodyPr/>
                    <a:lstStyle/>
                    <a:p>
                      <a:pPr algn="ctr" rtl="0" fontAlgn="base"/>
                      <a:r>
                        <a:rPr lang="en-US" sz="1400" b="1" i="0" dirty="0">
                          <a:solidFill>
                            <a:srgbClr val="3E4C7A"/>
                          </a:solidFill>
                          <a:effectLst/>
                          <a:latin typeface="+mn-lt"/>
                        </a:rPr>
                        <a:t>Standard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105752838"/>
                  </a:ext>
                </a:extLst>
              </a:tr>
              <a:tr h="712033">
                <a:tc>
                  <a:txBody>
                    <a:bodyPr/>
                    <a:lstStyle/>
                    <a:p>
                      <a:pPr algn="l" rtl="0" fontAlgn="base"/>
                      <a:r>
                        <a:rPr lang="en-US" sz="1400" b="0" i="0" dirty="0">
                          <a:solidFill>
                            <a:schemeClr val="bg1"/>
                          </a:solidFill>
                          <a:effectLst/>
                          <a:latin typeface="+mn-lt"/>
                        </a:rPr>
                        <a:t>The provider finds three role-play scripts that provide examples of conversations using assertive communication that students can read through to practice using assertive communication.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3951140"/>
                  </a:ext>
                </a:extLst>
              </a:tr>
              <a:tr h="346154">
                <a:tc>
                  <a:txBody>
                    <a:bodyPr/>
                    <a:lstStyle/>
                    <a:p>
                      <a:pPr algn="ctr" rtl="0" fontAlgn="base"/>
                      <a:r>
                        <a:rPr lang="en-US" sz="1400" b="1" i="0" dirty="0">
                          <a:solidFill>
                            <a:srgbClr val="3E4C7A"/>
                          </a:solidFill>
                          <a:effectLst/>
                          <a:latin typeface="+mn-lt"/>
                        </a:rPr>
                        <a:t>Personalized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4109066118"/>
                  </a:ext>
                </a:extLst>
              </a:tr>
              <a:tr h="1269230">
                <a:tc>
                  <a:txBody>
                    <a:bodyPr/>
                    <a:lstStyle/>
                    <a:p>
                      <a:pPr algn="l" rtl="0" fontAlgn="base"/>
                      <a:r>
                        <a:rPr lang="en-US" sz="1400" b="0" i="0" dirty="0">
                          <a:solidFill>
                            <a:schemeClr val="bg1"/>
                          </a:solidFill>
                          <a:effectLst/>
                          <a:latin typeface="+mn-lt"/>
                        </a:rPr>
                        <a:t>The provider knows that half of the students in the group want to go into PSE after graduation and the other half want to go into the workplace. The students are grouped and given role-play scenarios to work through that specifically would take place in a workplace or PSE situation.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155179"/>
                  </a:ext>
                </a:extLst>
              </a:tr>
            </a:tbl>
          </a:graphicData>
        </a:graphic>
      </p:graphicFrame>
    </p:spTree>
    <p:extLst>
      <p:ext uri="{BB962C8B-B14F-4D97-AF65-F5344CB8AC3E}">
        <p14:creationId xmlns:p14="http://schemas.microsoft.com/office/powerpoint/2010/main" val="2945862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596C5E4-45B7-5B44-9D99-14B18682D07F}"/>
              </a:ext>
            </a:extLst>
          </p:cNvPr>
          <p:cNvSpPr>
            <a:spLocks noGrp="1"/>
          </p:cNvSpPr>
          <p:nvPr>
            <p:ph sz="half" idx="1"/>
          </p:nvPr>
        </p:nvSpPr>
        <p:spPr>
          <a:xfrm>
            <a:off x="404812" y="2880122"/>
            <a:ext cx="8220075" cy="2686845"/>
          </a:xfrm>
        </p:spPr>
        <p:txBody>
          <a:bodyPr>
            <a:normAutofit/>
          </a:bodyPr>
          <a:lstStyle/>
          <a:p>
            <a:pPr marL="0" indent="0" fontAlgn="base">
              <a:buNone/>
            </a:pPr>
            <a:r>
              <a:rPr lang="en-US" sz="3200" dirty="0"/>
              <a:t>All students in your instructional group want to attend some type of PSE after high school, but they all have different career goals that require different credentials, certificates, or degrees.</a:t>
            </a:r>
            <a:endParaRPr lang="en-US" sz="4800" dirty="0"/>
          </a:p>
        </p:txBody>
      </p:sp>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a:xfrm>
            <a:off x="0" y="448468"/>
            <a:ext cx="6528391" cy="1325563"/>
          </a:xfrm>
        </p:spPr>
        <p:txBody>
          <a:bodyPr anchor="ctr">
            <a:noAutofit/>
          </a:bodyPr>
          <a:lstStyle/>
          <a:p>
            <a:r>
              <a:rPr lang="en-US" sz="3200" dirty="0"/>
              <a:t>Counseling on </a:t>
            </a:r>
            <a:br>
              <a:rPr lang="en-US" sz="3200" dirty="0"/>
            </a:br>
            <a:r>
              <a:rPr lang="en-US" sz="3200" dirty="0"/>
              <a:t>Postsecondary Education </a:t>
            </a:r>
            <a:br>
              <a:rPr lang="en-US" sz="3200" dirty="0"/>
            </a:br>
            <a:r>
              <a:rPr lang="en-US" sz="3200" dirty="0"/>
              <a:t>Group Activity </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38</a:t>
            </a:fld>
            <a:endParaRPr lang="en-US" sz="1900" dirty="0"/>
          </a:p>
        </p:txBody>
      </p:sp>
      <p:pic>
        <p:nvPicPr>
          <p:cNvPr id="5" name="Graphic 4" descr="Diploma roll with solid fill">
            <a:extLst>
              <a:ext uri="{FF2B5EF4-FFF2-40B4-BE49-F238E27FC236}">
                <a16:creationId xmlns:a16="http://schemas.microsoft.com/office/drawing/2014/main" id="{98EA03C6-306C-224F-9F04-88B639A5C0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9349" y="4053284"/>
            <a:ext cx="1962350" cy="1962350"/>
          </a:xfrm>
          <a:prstGeom prst="rect">
            <a:avLst/>
          </a:prstGeom>
        </p:spPr>
      </p:pic>
      <p:pic>
        <p:nvPicPr>
          <p:cNvPr id="13" name="Graphic 12" descr="Diploma with solid fill">
            <a:extLst>
              <a:ext uri="{FF2B5EF4-FFF2-40B4-BE49-F238E27FC236}">
                <a16:creationId xmlns:a16="http://schemas.microsoft.com/office/drawing/2014/main" id="{E2B587CA-4875-0C44-84B2-504C74A316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8924" y="2094705"/>
            <a:ext cx="2743200" cy="2743200"/>
          </a:xfrm>
          <a:prstGeom prst="rect">
            <a:avLst/>
          </a:prstGeom>
        </p:spPr>
      </p:pic>
    </p:spTree>
    <p:extLst>
      <p:ext uri="{BB962C8B-B14F-4D97-AF65-F5344CB8AC3E}">
        <p14:creationId xmlns:p14="http://schemas.microsoft.com/office/powerpoint/2010/main" val="2691688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E6C5-3E0D-E641-A493-61ED4C1CC6BC}"/>
              </a:ext>
            </a:extLst>
          </p:cNvPr>
          <p:cNvSpPr>
            <a:spLocks noGrp="1"/>
          </p:cNvSpPr>
          <p:nvPr>
            <p:ph type="title"/>
          </p:nvPr>
        </p:nvSpPr>
        <p:spPr/>
        <p:txBody>
          <a:bodyPr>
            <a:normAutofit fontScale="90000"/>
          </a:bodyPr>
          <a:lstStyle/>
          <a:p>
            <a:r>
              <a:rPr lang="en-US" dirty="0"/>
              <a:t>Counseling on PSE </a:t>
            </a:r>
            <a:r>
              <a:rPr lang="en-US" sz="3600" dirty="0"/>
              <a:t>Standard vs Personalized</a:t>
            </a:r>
            <a:endParaRPr lang="en-US" dirty="0"/>
          </a:p>
        </p:txBody>
      </p:sp>
      <p:sp>
        <p:nvSpPr>
          <p:cNvPr id="4" name="Slide Number Placeholder 3">
            <a:extLst>
              <a:ext uri="{FF2B5EF4-FFF2-40B4-BE49-F238E27FC236}">
                <a16:creationId xmlns:a16="http://schemas.microsoft.com/office/drawing/2014/main" id="{D797C412-2A67-D84A-A453-7FAFBD468F0B}"/>
              </a:ext>
            </a:extLst>
          </p:cNvPr>
          <p:cNvSpPr>
            <a:spLocks noGrp="1"/>
          </p:cNvSpPr>
          <p:nvPr>
            <p:ph type="sldNum" sz="quarter" idx="12"/>
          </p:nvPr>
        </p:nvSpPr>
        <p:spPr/>
        <p:txBody>
          <a:bodyPr/>
          <a:lstStyle/>
          <a:p>
            <a:fld id="{9A4E376E-51ED-9F48-AB0A-188F627C77F8}" type="slidenum">
              <a:rPr lang="en-US" smtClean="0"/>
              <a:pPr/>
              <a:t>39</a:t>
            </a:fld>
            <a:endParaRPr lang="en-US" dirty="0"/>
          </a:p>
        </p:txBody>
      </p:sp>
      <p:graphicFrame>
        <p:nvGraphicFramePr>
          <p:cNvPr id="6" name="Table 5">
            <a:extLst>
              <a:ext uri="{FF2B5EF4-FFF2-40B4-BE49-F238E27FC236}">
                <a16:creationId xmlns:a16="http://schemas.microsoft.com/office/drawing/2014/main" id="{442FBDAD-0983-3146-BFBE-E82A06382EC9}"/>
              </a:ext>
            </a:extLst>
          </p:cNvPr>
          <p:cNvGraphicFramePr>
            <a:graphicFrameLocks noGrp="1"/>
          </p:cNvGraphicFramePr>
          <p:nvPr>
            <p:extLst>
              <p:ext uri="{D42A27DB-BD31-4B8C-83A1-F6EECF244321}">
                <p14:modId xmlns:p14="http://schemas.microsoft.com/office/powerpoint/2010/main" val="3904927974"/>
              </p:ext>
            </p:extLst>
          </p:nvPr>
        </p:nvGraphicFramePr>
        <p:xfrm>
          <a:off x="161927" y="2000112"/>
          <a:ext cx="11796714" cy="4100652"/>
        </p:xfrm>
        <a:graphic>
          <a:graphicData uri="http://schemas.openxmlformats.org/drawingml/2006/table">
            <a:tbl>
              <a:tblPr firstRow="1" bandRow="1">
                <a:effectLst>
                  <a:outerShdw blurRad="63500" sx="102000" sy="102000" algn="ctr" rotWithShape="0">
                    <a:prstClr val="black">
                      <a:alpha val="40000"/>
                    </a:prstClr>
                  </a:outerShdw>
                </a:effectLst>
              </a:tblPr>
              <a:tblGrid>
                <a:gridCol w="2066925">
                  <a:extLst>
                    <a:ext uri="{9D8B030D-6E8A-4147-A177-3AD203B41FA5}">
                      <a16:colId xmlns:a16="http://schemas.microsoft.com/office/drawing/2014/main" val="1809643716"/>
                    </a:ext>
                  </a:extLst>
                </a:gridCol>
                <a:gridCol w="9729789">
                  <a:extLst>
                    <a:ext uri="{9D8B030D-6E8A-4147-A177-3AD203B41FA5}">
                      <a16:colId xmlns:a16="http://schemas.microsoft.com/office/drawing/2014/main" val="3343175964"/>
                    </a:ext>
                  </a:extLst>
                </a:gridCol>
              </a:tblGrid>
              <a:tr h="1843997">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Standard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The students will complete a group activity doing research so that they can compare the different options for PSE and the types of credentials that can be obtained by completing the programs. </a:t>
                      </a:r>
                      <a:endParaRPr lang="en-US" sz="2200" b="0" i="0" dirty="0">
                        <a:solidFill>
                          <a:schemeClr val="bg1"/>
                        </a:solidFill>
                        <a:effectLst/>
                        <a:latin typeface="+mn-lt"/>
                      </a:endParaRP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5250734"/>
                  </a:ext>
                </a:extLst>
              </a:tr>
              <a:tr h="2256655">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Personalized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Pair students according to their career interests and the level of education that will be needed for them to achieve their career goals. Each pair researches options that are relevant to their own goals. The pairs then share their findings with each other, and the provider leads a discussion on the opportunities. </a:t>
                      </a:r>
                      <a:endParaRPr lang="en-US" sz="2200" b="0" i="0" dirty="0">
                        <a:solidFill>
                          <a:schemeClr val="bg1"/>
                        </a:solidFill>
                        <a:effectLst/>
                        <a:latin typeface="+mn-lt"/>
                      </a:endParaRP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047148"/>
                  </a:ext>
                </a:extLst>
              </a:tr>
            </a:tbl>
          </a:graphicData>
        </a:graphic>
      </p:graphicFrame>
    </p:spTree>
    <p:extLst>
      <p:ext uri="{BB962C8B-B14F-4D97-AF65-F5344CB8AC3E}">
        <p14:creationId xmlns:p14="http://schemas.microsoft.com/office/powerpoint/2010/main" val="304353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upcake with candles on it&#10;&#10;Description automatically generated with medium confidence">
            <a:extLst>
              <a:ext uri="{FF2B5EF4-FFF2-40B4-BE49-F238E27FC236}">
                <a16:creationId xmlns:a16="http://schemas.microsoft.com/office/drawing/2014/main" id="{9C7CA520-B3BD-E647-8D3B-689AA22417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500" y="2082799"/>
            <a:ext cx="5067300" cy="4094163"/>
          </a:xfrm>
          <a:prstGeom prst="rect">
            <a:avLst/>
          </a:prstGeom>
          <a:noFill/>
        </p:spPr>
      </p:pic>
      <p:sp>
        <p:nvSpPr>
          <p:cNvPr id="3" name="Content Placeholder 2">
            <a:extLst>
              <a:ext uri="{FF2B5EF4-FFF2-40B4-BE49-F238E27FC236}">
                <a16:creationId xmlns:a16="http://schemas.microsoft.com/office/drawing/2014/main" id="{8C54CE25-202F-2141-A90F-3873AF3A9893}"/>
              </a:ext>
            </a:extLst>
          </p:cNvPr>
          <p:cNvSpPr>
            <a:spLocks noGrp="1"/>
          </p:cNvSpPr>
          <p:nvPr>
            <p:ph sz="half" idx="2"/>
          </p:nvPr>
        </p:nvSpPr>
        <p:spPr>
          <a:xfrm>
            <a:off x="6286500" y="2082799"/>
            <a:ext cx="5067300" cy="4094164"/>
          </a:xfrm>
        </p:spPr>
        <p:txBody>
          <a:bodyPr>
            <a:normAutofit/>
          </a:bodyPr>
          <a:lstStyle/>
          <a:p>
            <a:r>
              <a:rPr lang="en-US" sz="1800" dirty="0"/>
              <a:t>Imagine being a small child hearing your parents talk about your birthday party and no one invited you</a:t>
            </a:r>
          </a:p>
          <a:p>
            <a:r>
              <a:rPr lang="en-US" sz="1800" dirty="0"/>
              <a:t>Several years later, you finally receive an invitation to your party</a:t>
            </a:r>
          </a:p>
          <a:p>
            <a:r>
              <a:rPr lang="en-US" sz="1800" dirty="0"/>
              <a:t>You are confused why you would want to be involved since you have never been included before</a:t>
            </a:r>
          </a:p>
          <a:p>
            <a:r>
              <a:rPr lang="en-US" sz="1800" dirty="0"/>
              <a:t>Now imagine the birthday party is an IEP meeting</a:t>
            </a:r>
          </a:p>
          <a:p>
            <a:r>
              <a:rPr lang="en-US" sz="1800" dirty="0"/>
              <a:t>“</a:t>
            </a:r>
            <a:r>
              <a:rPr lang="en-US" sz="1800" i="1" dirty="0"/>
              <a:t>Why is This Cake on Fire? Inviting Students into the IEP Process</a:t>
            </a:r>
            <a:r>
              <a:rPr lang="en-US" sz="1800" dirty="0"/>
              <a:t>”</a:t>
            </a:r>
          </a:p>
        </p:txBody>
      </p:sp>
      <p:sp>
        <p:nvSpPr>
          <p:cNvPr id="2" name="Title 1">
            <a:extLst>
              <a:ext uri="{FF2B5EF4-FFF2-40B4-BE49-F238E27FC236}">
                <a16:creationId xmlns:a16="http://schemas.microsoft.com/office/drawing/2014/main" id="{0E251353-FFA7-2745-B34B-1B158EE4306B}"/>
              </a:ext>
            </a:extLst>
          </p:cNvPr>
          <p:cNvSpPr>
            <a:spLocks noGrp="1"/>
          </p:cNvSpPr>
          <p:nvPr>
            <p:ph type="title"/>
          </p:nvPr>
        </p:nvSpPr>
        <p:spPr>
          <a:xfrm>
            <a:off x="190500" y="448468"/>
            <a:ext cx="5905500" cy="1325563"/>
          </a:xfrm>
        </p:spPr>
        <p:txBody>
          <a:bodyPr anchor="ctr">
            <a:normAutofit/>
          </a:bodyPr>
          <a:lstStyle/>
          <a:p>
            <a:r>
              <a:rPr lang="en-US" dirty="0"/>
              <a:t>Birthday Party Scenario</a:t>
            </a:r>
          </a:p>
        </p:txBody>
      </p:sp>
      <p:sp>
        <p:nvSpPr>
          <p:cNvPr id="4" name="Slide Number Placeholder 3">
            <a:extLst>
              <a:ext uri="{FF2B5EF4-FFF2-40B4-BE49-F238E27FC236}">
                <a16:creationId xmlns:a16="http://schemas.microsoft.com/office/drawing/2014/main" id="{68931DD1-BEB5-5F4C-BFA4-D98A196E6CA1}"/>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4</a:t>
            </a:fld>
            <a:endParaRPr lang="en-US" sz="1900"/>
          </a:p>
        </p:txBody>
      </p:sp>
    </p:spTree>
    <p:extLst>
      <p:ext uri="{BB962C8B-B14F-4D97-AF65-F5344CB8AC3E}">
        <p14:creationId xmlns:p14="http://schemas.microsoft.com/office/powerpoint/2010/main" val="240533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p:txBody>
          <a:bodyPr>
            <a:normAutofit/>
          </a:bodyPr>
          <a:lstStyle/>
          <a:p>
            <a:r>
              <a:rPr lang="en-US" dirty="0"/>
              <a:t>Counseling on PSE</a:t>
            </a:r>
            <a:br>
              <a:rPr lang="en-US" dirty="0"/>
            </a:br>
            <a:r>
              <a:rPr lang="en-US" dirty="0"/>
              <a:t>Chat Discussion</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40</a:t>
            </a:fld>
            <a:endParaRPr lang="en-US" dirty="0"/>
          </a:p>
        </p:txBody>
      </p:sp>
      <p:sp>
        <p:nvSpPr>
          <p:cNvPr id="3" name="Rectangle 2">
            <a:extLst>
              <a:ext uri="{FF2B5EF4-FFF2-40B4-BE49-F238E27FC236}">
                <a16:creationId xmlns:a16="http://schemas.microsoft.com/office/drawing/2014/main" id="{862164A5-9202-8D4F-9945-3910BCA87339}"/>
              </a:ext>
            </a:extLst>
          </p:cNvPr>
          <p:cNvSpPr/>
          <p:nvPr/>
        </p:nvSpPr>
        <p:spPr>
          <a:xfrm>
            <a:off x="328612" y="3635039"/>
            <a:ext cx="11534776" cy="1754326"/>
          </a:xfrm>
          <a:prstGeom prst="rect">
            <a:avLst/>
          </a:prstGeom>
        </p:spPr>
        <p:txBody>
          <a:bodyPr wrap="square">
            <a:spAutoFit/>
          </a:bodyPr>
          <a:lstStyle/>
          <a:p>
            <a:pPr algn="ctr"/>
            <a:r>
              <a:rPr lang="en-US" sz="3600" dirty="0">
                <a:solidFill>
                  <a:schemeClr val="bg1"/>
                </a:solidFill>
                <a:latin typeface="+mj-lt"/>
                <a:ea typeface="Calibri" panose="020F0502020204030204" pitchFamily="34" charset="0"/>
                <a:cs typeface="Times New Roman" panose="02020603050405020304" pitchFamily="18" charset="0"/>
              </a:rPr>
              <a:t>What are the benefits of students with common goals working together as they research PSE options?</a:t>
            </a:r>
          </a:p>
        </p:txBody>
      </p:sp>
      <p:pic>
        <p:nvPicPr>
          <p:cNvPr id="6" name="Graphic 5" descr="Chat with solid fill">
            <a:extLst>
              <a:ext uri="{FF2B5EF4-FFF2-40B4-BE49-F238E27FC236}">
                <a16:creationId xmlns:a16="http://schemas.microsoft.com/office/drawing/2014/main" id="{680783EA-999B-2243-B27A-4D013E9BF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393" y="1790699"/>
            <a:ext cx="2081214" cy="2081214"/>
          </a:xfrm>
          <a:prstGeom prst="rect">
            <a:avLst/>
          </a:prstGeom>
        </p:spPr>
      </p:pic>
    </p:spTree>
    <p:extLst>
      <p:ext uri="{BB962C8B-B14F-4D97-AF65-F5344CB8AC3E}">
        <p14:creationId xmlns:p14="http://schemas.microsoft.com/office/powerpoint/2010/main" val="3351836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p:txBody>
          <a:bodyPr/>
          <a:lstStyle/>
          <a:p>
            <a:r>
              <a:rPr lang="en-US" dirty="0"/>
              <a:t>Counseling on PSE Summary</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41</a:t>
            </a:fld>
            <a:endParaRPr lang="en-US" dirty="0"/>
          </a:p>
        </p:txBody>
      </p:sp>
      <p:graphicFrame>
        <p:nvGraphicFramePr>
          <p:cNvPr id="5" name="Table 4">
            <a:extLst>
              <a:ext uri="{FF2B5EF4-FFF2-40B4-BE49-F238E27FC236}">
                <a16:creationId xmlns:a16="http://schemas.microsoft.com/office/drawing/2014/main" id="{456FACE3-1673-AB4C-82ED-564CCA2F4D16}"/>
              </a:ext>
            </a:extLst>
          </p:cNvPr>
          <p:cNvGraphicFramePr>
            <a:graphicFrameLocks noGrp="1"/>
          </p:cNvGraphicFramePr>
          <p:nvPr>
            <p:extLst>
              <p:ext uri="{D42A27DB-BD31-4B8C-83A1-F6EECF244321}">
                <p14:modId xmlns:p14="http://schemas.microsoft.com/office/powerpoint/2010/main" val="3059987598"/>
              </p:ext>
            </p:extLst>
          </p:nvPr>
        </p:nvGraphicFramePr>
        <p:xfrm>
          <a:off x="1112520" y="2075890"/>
          <a:ext cx="9966960" cy="4030440"/>
        </p:xfrm>
        <a:graphic>
          <a:graphicData uri="http://schemas.openxmlformats.org/drawingml/2006/table">
            <a:tbl>
              <a:tblPr/>
              <a:tblGrid>
                <a:gridCol w="9966960">
                  <a:extLst>
                    <a:ext uri="{9D8B030D-6E8A-4147-A177-3AD203B41FA5}">
                      <a16:colId xmlns:a16="http://schemas.microsoft.com/office/drawing/2014/main" val="3343175964"/>
                    </a:ext>
                  </a:extLst>
                </a:gridCol>
              </a:tblGrid>
              <a:tr h="355627">
                <a:tc>
                  <a:txBody>
                    <a:bodyPr/>
                    <a:lstStyle/>
                    <a:p>
                      <a:pPr algn="ctr" rtl="0" fontAlgn="base"/>
                      <a:r>
                        <a:rPr lang="en-US" sz="1400" b="1" i="0" dirty="0">
                          <a:solidFill>
                            <a:srgbClr val="3E4C7A"/>
                          </a:solidFill>
                          <a:effectLst/>
                          <a:latin typeface="+mn-lt"/>
                        </a:rPr>
                        <a:t>Group Activity  </a:t>
                      </a:r>
                      <a:endParaRPr lang="en-US" sz="2000" b="1" i="0" dirty="0">
                        <a:solidFill>
                          <a:srgbClr val="3E4C7A"/>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3931294875"/>
                  </a:ext>
                </a:extLst>
              </a:tr>
              <a:tr h="1066881">
                <a:tc>
                  <a:txBody>
                    <a:bodyPr/>
                    <a:lstStyle/>
                    <a:p>
                      <a:pPr algn="l" rtl="0" fontAlgn="base"/>
                      <a:r>
                        <a:rPr lang="en-US" sz="1400" b="0" i="0" dirty="0">
                          <a:solidFill>
                            <a:schemeClr val="bg1"/>
                          </a:solidFill>
                          <a:effectLst/>
                          <a:latin typeface="+mn-lt"/>
                        </a:rPr>
                        <a:t>All students in your instructional group want to attend some type of PSE after high school, but they all have different career goals that require different credentials, certificates, or degrees.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5250734"/>
                  </a:ext>
                </a:extLst>
              </a:tr>
              <a:tr h="355627">
                <a:tc>
                  <a:txBody>
                    <a:bodyPr/>
                    <a:lstStyle/>
                    <a:p>
                      <a:pPr algn="ctr" rtl="0" fontAlgn="base"/>
                      <a:r>
                        <a:rPr lang="en-US" sz="1400" b="1" i="0" dirty="0">
                          <a:solidFill>
                            <a:srgbClr val="3E4C7A"/>
                          </a:solidFill>
                          <a:effectLst/>
                          <a:latin typeface="+mn-lt"/>
                        </a:rPr>
                        <a:t>Standard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105752838"/>
                  </a:ext>
                </a:extLst>
              </a:tr>
              <a:tr h="592712">
                <a:tc>
                  <a:txBody>
                    <a:bodyPr/>
                    <a:lstStyle/>
                    <a:p>
                      <a:pPr algn="l" rtl="0" fontAlgn="base"/>
                      <a:r>
                        <a:rPr lang="en-US" sz="1400" b="0" i="0" dirty="0">
                          <a:solidFill>
                            <a:schemeClr val="bg1"/>
                          </a:solidFill>
                          <a:effectLst/>
                          <a:latin typeface="+mn-lt"/>
                        </a:rPr>
                        <a:t>The students will complete a group activity doing research so that they can compare all the different options for PSE and the types of credentials that can be obtained by completing the programs.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3951140"/>
                  </a:ext>
                </a:extLst>
              </a:tr>
              <a:tr h="355627">
                <a:tc>
                  <a:txBody>
                    <a:bodyPr/>
                    <a:lstStyle/>
                    <a:p>
                      <a:pPr algn="ctr" rtl="0" fontAlgn="base"/>
                      <a:r>
                        <a:rPr lang="en-US" sz="1400" b="1" i="0" dirty="0">
                          <a:solidFill>
                            <a:srgbClr val="3E4C7A"/>
                          </a:solidFill>
                          <a:effectLst/>
                          <a:latin typeface="+mn-lt"/>
                        </a:rPr>
                        <a:t>Personalized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4109066118"/>
                  </a:ext>
                </a:extLst>
              </a:tr>
              <a:tr h="130396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bg1"/>
                          </a:solidFill>
                          <a:effectLst/>
                          <a:latin typeface="+mn-lt"/>
                          <a:ea typeface="+mn-ea"/>
                          <a:cs typeface="+mn-cs"/>
                        </a:rPr>
                        <a:t>Pair students according to their career interests and the level of education that will be needed for them to achieve their career goals. Each pair researches options that are relevant to their own goals. The pairs then share their findings with each other, and the provider leads a discussion on the opportunities. </a:t>
                      </a:r>
                      <a:endParaRPr lang="en-US" sz="18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155179"/>
                  </a:ext>
                </a:extLst>
              </a:tr>
            </a:tbl>
          </a:graphicData>
        </a:graphic>
      </p:graphicFrame>
    </p:spTree>
    <p:extLst>
      <p:ext uri="{BB962C8B-B14F-4D97-AF65-F5344CB8AC3E}">
        <p14:creationId xmlns:p14="http://schemas.microsoft.com/office/powerpoint/2010/main" val="1018275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596C5E4-45B7-5B44-9D99-14B18682D07F}"/>
              </a:ext>
            </a:extLst>
          </p:cNvPr>
          <p:cNvSpPr>
            <a:spLocks noGrp="1"/>
          </p:cNvSpPr>
          <p:nvPr>
            <p:ph sz="half" idx="1"/>
          </p:nvPr>
        </p:nvSpPr>
        <p:spPr>
          <a:xfrm>
            <a:off x="633662" y="2429671"/>
            <a:ext cx="7553076" cy="3642518"/>
          </a:xfrm>
        </p:spPr>
        <p:txBody>
          <a:bodyPr>
            <a:normAutofit/>
          </a:bodyPr>
          <a:lstStyle/>
          <a:p>
            <a:pPr marL="0" indent="0" fontAlgn="base">
              <a:buNone/>
            </a:pPr>
            <a:r>
              <a:rPr lang="en-US" dirty="0"/>
              <a:t>The provider is instructing students on how to complete a resume. None of the students in the group have a resume, but the classroom teacher has done some instruction on the vocabulary and sections of a resume. The provider is going to have the students start developing content to practice creating a resume.</a:t>
            </a:r>
            <a:endParaRPr lang="en-US" sz="4000" dirty="0"/>
          </a:p>
        </p:txBody>
      </p:sp>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a:xfrm>
            <a:off x="0" y="437836"/>
            <a:ext cx="7071537" cy="1325563"/>
          </a:xfrm>
        </p:spPr>
        <p:txBody>
          <a:bodyPr anchor="ctr">
            <a:normAutofit/>
          </a:bodyPr>
          <a:lstStyle/>
          <a:p>
            <a:r>
              <a:rPr lang="en-US" sz="3200" dirty="0"/>
              <a:t>Workplace Readiness Training Group Activity </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42</a:t>
            </a:fld>
            <a:endParaRPr lang="en-US" sz="1900" dirty="0"/>
          </a:p>
        </p:txBody>
      </p:sp>
      <p:pic>
        <p:nvPicPr>
          <p:cNvPr id="8" name="Graphic 7" descr="Clipboard with solid fill">
            <a:extLst>
              <a:ext uri="{FF2B5EF4-FFF2-40B4-BE49-F238E27FC236}">
                <a16:creationId xmlns:a16="http://schemas.microsoft.com/office/drawing/2014/main" id="{B849EB47-0C3F-A642-8C4D-8454526441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125" y="2200277"/>
            <a:ext cx="3486150" cy="3486150"/>
          </a:xfrm>
          <a:prstGeom prst="rect">
            <a:avLst/>
          </a:prstGeom>
        </p:spPr>
      </p:pic>
    </p:spTree>
    <p:extLst>
      <p:ext uri="{BB962C8B-B14F-4D97-AF65-F5344CB8AC3E}">
        <p14:creationId xmlns:p14="http://schemas.microsoft.com/office/powerpoint/2010/main" val="1384539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E6C5-3E0D-E641-A493-61ED4C1CC6BC}"/>
              </a:ext>
            </a:extLst>
          </p:cNvPr>
          <p:cNvSpPr>
            <a:spLocks noGrp="1"/>
          </p:cNvSpPr>
          <p:nvPr>
            <p:ph type="title"/>
          </p:nvPr>
        </p:nvSpPr>
        <p:spPr/>
        <p:txBody>
          <a:bodyPr>
            <a:normAutofit fontScale="90000"/>
          </a:bodyPr>
          <a:lstStyle/>
          <a:p>
            <a:r>
              <a:rPr lang="en-US" dirty="0"/>
              <a:t>Workplace Readiness </a:t>
            </a:r>
            <a:r>
              <a:rPr lang="en-US" sz="3600" dirty="0"/>
              <a:t>Standard vs Personalized</a:t>
            </a:r>
            <a:endParaRPr lang="en-US" dirty="0"/>
          </a:p>
        </p:txBody>
      </p:sp>
      <p:sp>
        <p:nvSpPr>
          <p:cNvPr id="4" name="Slide Number Placeholder 3">
            <a:extLst>
              <a:ext uri="{FF2B5EF4-FFF2-40B4-BE49-F238E27FC236}">
                <a16:creationId xmlns:a16="http://schemas.microsoft.com/office/drawing/2014/main" id="{D797C412-2A67-D84A-A453-7FAFBD468F0B}"/>
              </a:ext>
            </a:extLst>
          </p:cNvPr>
          <p:cNvSpPr>
            <a:spLocks noGrp="1"/>
          </p:cNvSpPr>
          <p:nvPr>
            <p:ph type="sldNum" sz="quarter" idx="12"/>
          </p:nvPr>
        </p:nvSpPr>
        <p:spPr/>
        <p:txBody>
          <a:bodyPr/>
          <a:lstStyle/>
          <a:p>
            <a:fld id="{9A4E376E-51ED-9F48-AB0A-188F627C77F8}" type="slidenum">
              <a:rPr lang="en-US" smtClean="0"/>
              <a:pPr/>
              <a:t>43</a:t>
            </a:fld>
            <a:endParaRPr lang="en-US" dirty="0"/>
          </a:p>
        </p:txBody>
      </p:sp>
      <p:graphicFrame>
        <p:nvGraphicFramePr>
          <p:cNvPr id="6" name="Table 5">
            <a:extLst>
              <a:ext uri="{FF2B5EF4-FFF2-40B4-BE49-F238E27FC236}">
                <a16:creationId xmlns:a16="http://schemas.microsoft.com/office/drawing/2014/main" id="{442FBDAD-0983-3146-BFBE-E82A06382EC9}"/>
              </a:ext>
            </a:extLst>
          </p:cNvPr>
          <p:cNvGraphicFramePr>
            <a:graphicFrameLocks noGrp="1"/>
          </p:cNvGraphicFramePr>
          <p:nvPr/>
        </p:nvGraphicFramePr>
        <p:xfrm>
          <a:off x="161927" y="2000112"/>
          <a:ext cx="11796714" cy="4100652"/>
        </p:xfrm>
        <a:graphic>
          <a:graphicData uri="http://schemas.openxmlformats.org/drawingml/2006/table">
            <a:tbl>
              <a:tblPr firstRow="1" bandRow="1">
                <a:effectLst>
                  <a:outerShdw blurRad="63500" sx="102000" sy="102000" algn="ctr" rotWithShape="0">
                    <a:prstClr val="black">
                      <a:alpha val="40000"/>
                    </a:prstClr>
                  </a:outerShdw>
                </a:effectLst>
              </a:tblPr>
              <a:tblGrid>
                <a:gridCol w="2066925">
                  <a:extLst>
                    <a:ext uri="{9D8B030D-6E8A-4147-A177-3AD203B41FA5}">
                      <a16:colId xmlns:a16="http://schemas.microsoft.com/office/drawing/2014/main" val="1809643716"/>
                    </a:ext>
                  </a:extLst>
                </a:gridCol>
                <a:gridCol w="9729789">
                  <a:extLst>
                    <a:ext uri="{9D8B030D-6E8A-4147-A177-3AD203B41FA5}">
                      <a16:colId xmlns:a16="http://schemas.microsoft.com/office/drawing/2014/main" val="3343175964"/>
                    </a:ext>
                  </a:extLst>
                </a:gridCol>
              </a:tblGrid>
              <a:tr h="1843997">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Standard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algn="ctr" rtl="0" fontAlgn="base"/>
                      <a:r>
                        <a:rPr lang="en-US" sz="2000" b="0" i="0" dirty="0">
                          <a:solidFill>
                            <a:schemeClr val="bg1"/>
                          </a:solidFill>
                          <a:effectLst/>
                          <a:latin typeface="+mn-lt"/>
                        </a:rPr>
                        <a:t>The provider gives students a basic resume template. As a group they go through each part of the resume and fill in the information using the sentence stems and prompts provided on the template.   </a:t>
                      </a:r>
                      <a:endParaRPr lang="en-US" sz="3200" b="0" i="0" dirty="0">
                        <a:solidFill>
                          <a:schemeClr val="bg1"/>
                        </a:solidFill>
                        <a:effectLst/>
                        <a:latin typeface="+mn-lt"/>
                      </a:endParaRP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5250734"/>
                  </a:ext>
                </a:extLst>
              </a:tr>
              <a:tr h="2256655">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Personalized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algn="ctr" rtl="0" fontAlgn="base"/>
                      <a:r>
                        <a:rPr lang="en-US" sz="2000" b="0" i="0" dirty="0">
                          <a:solidFill>
                            <a:schemeClr val="bg1"/>
                          </a:solidFill>
                          <a:effectLst/>
                          <a:latin typeface="+mn-lt"/>
                        </a:rPr>
                        <a:t>Prior to the activity the provider looks at the student’s career goals and provides the students with targeted resume templates and prompts based on their career interests. As a group they complete targeted resumes and discuss the similarities and differences.   </a:t>
                      </a:r>
                      <a:endParaRPr lang="en-US" sz="3200" b="0" i="0" dirty="0">
                        <a:solidFill>
                          <a:schemeClr val="bg1"/>
                        </a:solidFill>
                        <a:effectLst/>
                        <a:latin typeface="+mn-lt"/>
                      </a:endParaRP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047148"/>
                  </a:ext>
                </a:extLst>
              </a:tr>
            </a:tbl>
          </a:graphicData>
        </a:graphic>
      </p:graphicFrame>
    </p:spTree>
    <p:extLst>
      <p:ext uri="{BB962C8B-B14F-4D97-AF65-F5344CB8AC3E}">
        <p14:creationId xmlns:p14="http://schemas.microsoft.com/office/powerpoint/2010/main" val="2657808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p:txBody>
          <a:bodyPr>
            <a:normAutofit fontScale="90000"/>
          </a:bodyPr>
          <a:lstStyle/>
          <a:p>
            <a:r>
              <a:rPr lang="en-US" dirty="0"/>
              <a:t>Workplace Readiness </a:t>
            </a:r>
            <a:br>
              <a:rPr lang="en-US" dirty="0"/>
            </a:br>
            <a:r>
              <a:rPr lang="en-US" dirty="0"/>
              <a:t>Chat Discussion</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44</a:t>
            </a:fld>
            <a:endParaRPr lang="en-US" dirty="0"/>
          </a:p>
        </p:txBody>
      </p:sp>
      <p:sp>
        <p:nvSpPr>
          <p:cNvPr id="3" name="Rectangle 2">
            <a:extLst>
              <a:ext uri="{FF2B5EF4-FFF2-40B4-BE49-F238E27FC236}">
                <a16:creationId xmlns:a16="http://schemas.microsoft.com/office/drawing/2014/main" id="{862164A5-9202-8D4F-9945-3910BCA87339}"/>
              </a:ext>
            </a:extLst>
          </p:cNvPr>
          <p:cNvSpPr/>
          <p:nvPr/>
        </p:nvSpPr>
        <p:spPr>
          <a:xfrm>
            <a:off x="328612" y="3635039"/>
            <a:ext cx="11534776" cy="1200329"/>
          </a:xfrm>
          <a:prstGeom prst="rect">
            <a:avLst/>
          </a:prstGeom>
        </p:spPr>
        <p:txBody>
          <a:bodyPr wrap="square">
            <a:spAutoFit/>
          </a:bodyPr>
          <a:lstStyle/>
          <a:p>
            <a:pPr algn="ctr"/>
            <a:r>
              <a:rPr lang="en-US" sz="3600" dirty="0">
                <a:solidFill>
                  <a:schemeClr val="bg1"/>
                </a:solidFill>
                <a:latin typeface="+mj-lt"/>
                <a:ea typeface="Calibri" panose="020F0502020204030204" pitchFamily="34" charset="0"/>
                <a:cs typeface="Times New Roman" panose="02020603050405020304" pitchFamily="18" charset="0"/>
              </a:rPr>
              <a:t>What other ways could you personalize a resume building activity?</a:t>
            </a:r>
          </a:p>
        </p:txBody>
      </p:sp>
      <p:pic>
        <p:nvPicPr>
          <p:cNvPr id="6" name="Graphic 5" descr="Chat with solid fill">
            <a:extLst>
              <a:ext uri="{FF2B5EF4-FFF2-40B4-BE49-F238E27FC236}">
                <a16:creationId xmlns:a16="http://schemas.microsoft.com/office/drawing/2014/main" id="{680783EA-999B-2243-B27A-4D013E9BF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393" y="1790699"/>
            <a:ext cx="2081214" cy="2081214"/>
          </a:xfrm>
          <a:prstGeom prst="rect">
            <a:avLst/>
          </a:prstGeom>
        </p:spPr>
      </p:pic>
    </p:spTree>
    <p:extLst>
      <p:ext uri="{BB962C8B-B14F-4D97-AF65-F5344CB8AC3E}">
        <p14:creationId xmlns:p14="http://schemas.microsoft.com/office/powerpoint/2010/main" val="654569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p:txBody>
          <a:bodyPr>
            <a:normAutofit fontScale="90000"/>
          </a:bodyPr>
          <a:lstStyle/>
          <a:p>
            <a:r>
              <a:rPr lang="en-US" dirty="0"/>
              <a:t>Workplace Readiness Summary</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45</a:t>
            </a:fld>
            <a:endParaRPr lang="en-US" dirty="0"/>
          </a:p>
        </p:txBody>
      </p:sp>
      <p:graphicFrame>
        <p:nvGraphicFramePr>
          <p:cNvPr id="5" name="Table 4">
            <a:extLst>
              <a:ext uri="{FF2B5EF4-FFF2-40B4-BE49-F238E27FC236}">
                <a16:creationId xmlns:a16="http://schemas.microsoft.com/office/drawing/2014/main" id="{456FACE3-1673-AB4C-82ED-564CCA2F4D16}"/>
              </a:ext>
            </a:extLst>
          </p:cNvPr>
          <p:cNvGraphicFramePr>
            <a:graphicFrameLocks noGrp="1"/>
          </p:cNvGraphicFramePr>
          <p:nvPr/>
        </p:nvGraphicFramePr>
        <p:xfrm>
          <a:off x="1112520" y="2081488"/>
          <a:ext cx="9966960" cy="4096309"/>
        </p:xfrm>
        <a:graphic>
          <a:graphicData uri="http://schemas.openxmlformats.org/drawingml/2006/table">
            <a:tbl>
              <a:tblPr/>
              <a:tblGrid>
                <a:gridCol w="9966960">
                  <a:extLst>
                    <a:ext uri="{9D8B030D-6E8A-4147-A177-3AD203B41FA5}">
                      <a16:colId xmlns:a16="http://schemas.microsoft.com/office/drawing/2014/main" val="3343175964"/>
                    </a:ext>
                  </a:extLst>
                </a:gridCol>
              </a:tblGrid>
              <a:tr h="341913">
                <a:tc>
                  <a:txBody>
                    <a:bodyPr/>
                    <a:lstStyle/>
                    <a:p>
                      <a:pPr algn="ctr" rtl="0" fontAlgn="base"/>
                      <a:r>
                        <a:rPr lang="en-US" sz="1400" b="1" i="0" dirty="0">
                          <a:solidFill>
                            <a:srgbClr val="3E4C7A"/>
                          </a:solidFill>
                          <a:effectLst/>
                          <a:latin typeface="+mn-lt"/>
                        </a:rPr>
                        <a:t>Group Activity  </a:t>
                      </a:r>
                      <a:endParaRPr lang="en-US" sz="2000" b="1" i="0" dirty="0">
                        <a:solidFill>
                          <a:srgbClr val="3E4C7A"/>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3931294875"/>
                  </a:ext>
                </a:extLst>
              </a:tr>
              <a:tr h="1113576">
                <a:tc>
                  <a:txBody>
                    <a:bodyPr/>
                    <a:lstStyle/>
                    <a:p>
                      <a:pPr algn="l" rtl="0" fontAlgn="base"/>
                      <a:r>
                        <a:rPr lang="en-US" sz="1400" b="0" i="0" dirty="0">
                          <a:solidFill>
                            <a:schemeClr val="bg1"/>
                          </a:solidFill>
                          <a:effectLst/>
                          <a:latin typeface="+mn-lt"/>
                        </a:rPr>
                        <a:t>The provider is instructing students on how to complete a resume. None of the students in the group have a resume, but the classroom teacher has done some instruction on the vocabulary and elements of a resume. The provider is going to have the students start developing the content for their resumes.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5250734"/>
                  </a:ext>
                </a:extLst>
              </a:tr>
              <a:tr h="341913">
                <a:tc>
                  <a:txBody>
                    <a:bodyPr/>
                    <a:lstStyle/>
                    <a:p>
                      <a:pPr algn="ctr" rtl="0" fontAlgn="base"/>
                      <a:r>
                        <a:rPr lang="en-US" sz="1400" b="1" i="0" dirty="0">
                          <a:solidFill>
                            <a:srgbClr val="3E4C7A"/>
                          </a:solidFill>
                          <a:effectLst/>
                          <a:latin typeface="+mn-lt"/>
                        </a:rPr>
                        <a:t>Standard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105752838"/>
                  </a:ext>
                </a:extLst>
              </a:tr>
              <a:tr h="703311">
                <a:tc>
                  <a:txBody>
                    <a:bodyPr/>
                    <a:lstStyle/>
                    <a:p>
                      <a:pPr algn="l" rtl="0" fontAlgn="base"/>
                      <a:r>
                        <a:rPr lang="en-US" sz="1400" b="0" i="0" dirty="0">
                          <a:solidFill>
                            <a:schemeClr val="bg1"/>
                          </a:solidFill>
                          <a:effectLst/>
                          <a:latin typeface="+mn-lt"/>
                        </a:rPr>
                        <a:t>The provider gives students a basic resume template. As a group they go through each part of the resume and fill in the information using the sentence stems and prompts provided on the template.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3951140"/>
                  </a:ext>
                </a:extLst>
              </a:tr>
              <a:tr h="341913">
                <a:tc>
                  <a:txBody>
                    <a:bodyPr/>
                    <a:lstStyle/>
                    <a:p>
                      <a:pPr algn="ctr" rtl="0" fontAlgn="base"/>
                      <a:r>
                        <a:rPr lang="en-US" sz="1400" b="1" i="0" dirty="0">
                          <a:solidFill>
                            <a:srgbClr val="3E4C7A"/>
                          </a:solidFill>
                          <a:effectLst/>
                          <a:latin typeface="+mn-lt"/>
                        </a:rPr>
                        <a:t>Personalized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4109066118"/>
                  </a:ext>
                </a:extLst>
              </a:tr>
              <a:tr h="1253683">
                <a:tc>
                  <a:txBody>
                    <a:bodyPr/>
                    <a:lstStyle/>
                    <a:p>
                      <a:pPr algn="l" rtl="0" fontAlgn="base"/>
                      <a:r>
                        <a:rPr lang="en-US" sz="1400" b="0" i="0" dirty="0">
                          <a:solidFill>
                            <a:schemeClr val="bg1"/>
                          </a:solidFill>
                          <a:effectLst/>
                          <a:latin typeface="+mn-lt"/>
                        </a:rPr>
                        <a:t>Prior to the activity the provider looks at the student’s career goals and provides the students with targeted resume templates and prompts based on their career interests. As a group they complete targeted resumes and discuss the similarities and differences.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155179"/>
                  </a:ext>
                </a:extLst>
              </a:tr>
            </a:tbl>
          </a:graphicData>
        </a:graphic>
      </p:graphicFrame>
    </p:spTree>
    <p:extLst>
      <p:ext uri="{BB962C8B-B14F-4D97-AF65-F5344CB8AC3E}">
        <p14:creationId xmlns:p14="http://schemas.microsoft.com/office/powerpoint/2010/main" val="3942959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596C5E4-45B7-5B44-9D99-14B18682D07F}"/>
              </a:ext>
            </a:extLst>
          </p:cNvPr>
          <p:cNvSpPr>
            <a:spLocks noGrp="1"/>
          </p:cNvSpPr>
          <p:nvPr>
            <p:ph sz="half" idx="1"/>
          </p:nvPr>
        </p:nvSpPr>
        <p:spPr>
          <a:xfrm>
            <a:off x="633662" y="2429671"/>
            <a:ext cx="7553076" cy="3642518"/>
          </a:xfrm>
        </p:spPr>
        <p:txBody>
          <a:bodyPr>
            <a:normAutofit lnSpcReduction="10000"/>
          </a:bodyPr>
          <a:lstStyle/>
          <a:p>
            <a:pPr marL="0" indent="0" fontAlgn="base">
              <a:buNone/>
            </a:pPr>
            <a:r>
              <a:rPr lang="en-US" dirty="0"/>
              <a:t>The provider has a connection at a local hotel that is willing to provide a job shadowing experience for students. The students in the group aren’t specifically interested in a career in hospitality and tourism, but the provider knows there are jobs at the hotel students are interested in</a:t>
            </a:r>
            <a:r>
              <a:rPr lang="en-US"/>
              <a:t>. Prior </a:t>
            </a:r>
            <a:r>
              <a:rPr lang="en-US" dirty="0"/>
              <a:t>to the tour the provider prepares them with a group activity.    </a:t>
            </a:r>
            <a:endParaRPr lang="en-US" sz="4000" dirty="0"/>
          </a:p>
        </p:txBody>
      </p:sp>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a:xfrm>
            <a:off x="1" y="448468"/>
            <a:ext cx="6592186" cy="1325563"/>
          </a:xfrm>
        </p:spPr>
        <p:txBody>
          <a:bodyPr anchor="ctr">
            <a:noAutofit/>
          </a:bodyPr>
          <a:lstStyle/>
          <a:p>
            <a:r>
              <a:rPr lang="en-US" sz="2800" dirty="0"/>
              <a:t>Work-Based Learning Experiences</a:t>
            </a:r>
            <a:br>
              <a:rPr lang="en-US" sz="3200" dirty="0"/>
            </a:br>
            <a:r>
              <a:rPr lang="en-US" sz="2800" dirty="0"/>
              <a:t>Group Activity </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46</a:t>
            </a:fld>
            <a:endParaRPr lang="en-US" sz="1900" dirty="0"/>
          </a:p>
        </p:txBody>
      </p:sp>
      <p:pic>
        <p:nvPicPr>
          <p:cNvPr id="10" name="Graphic 9" descr="Office worker male with solid fill">
            <a:extLst>
              <a:ext uri="{FF2B5EF4-FFF2-40B4-BE49-F238E27FC236}">
                <a16:creationId xmlns:a16="http://schemas.microsoft.com/office/drawing/2014/main" id="{B885761E-F1E1-8F4F-A2E9-A662F6CCFE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2432" y="2705655"/>
            <a:ext cx="2031150" cy="2031150"/>
          </a:xfrm>
          <a:prstGeom prst="rect">
            <a:avLst/>
          </a:prstGeom>
        </p:spPr>
      </p:pic>
      <p:pic>
        <p:nvPicPr>
          <p:cNvPr id="13" name="Graphic 12" descr="Office worker female with solid fill">
            <a:extLst>
              <a:ext uri="{FF2B5EF4-FFF2-40B4-BE49-F238E27FC236}">
                <a16:creationId xmlns:a16="http://schemas.microsoft.com/office/drawing/2014/main" id="{B60DEED2-B6C6-1F43-AD27-72F2E6DE5C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6045" y="2266341"/>
            <a:ext cx="1940442" cy="1940442"/>
          </a:xfrm>
          <a:prstGeom prst="rect">
            <a:avLst/>
          </a:prstGeom>
        </p:spPr>
      </p:pic>
    </p:spTree>
    <p:extLst>
      <p:ext uri="{BB962C8B-B14F-4D97-AF65-F5344CB8AC3E}">
        <p14:creationId xmlns:p14="http://schemas.microsoft.com/office/powerpoint/2010/main" val="2131633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E6C5-3E0D-E641-A493-61ED4C1CC6BC}"/>
              </a:ext>
            </a:extLst>
          </p:cNvPr>
          <p:cNvSpPr>
            <a:spLocks noGrp="1"/>
          </p:cNvSpPr>
          <p:nvPr>
            <p:ph type="title"/>
          </p:nvPr>
        </p:nvSpPr>
        <p:spPr>
          <a:xfrm>
            <a:off x="190500" y="448468"/>
            <a:ext cx="6281738" cy="1325563"/>
          </a:xfrm>
        </p:spPr>
        <p:txBody>
          <a:bodyPr>
            <a:normAutofit/>
          </a:bodyPr>
          <a:lstStyle/>
          <a:p>
            <a:r>
              <a:rPr lang="en-US" dirty="0"/>
              <a:t>WBLE</a:t>
            </a:r>
            <a:br>
              <a:rPr lang="en-US" dirty="0"/>
            </a:br>
            <a:r>
              <a:rPr lang="en-US" sz="3600" dirty="0"/>
              <a:t>Standard vs Personalized</a:t>
            </a:r>
            <a:endParaRPr lang="en-US" dirty="0"/>
          </a:p>
        </p:txBody>
      </p:sp>
      <p:sp>
        <p:nvSpPr>
          <p:cNvPr id="4" name="Slide Number Placeholder 3">
            <a:extLst>
              <a:ext uri="{FF2B5EF4-FFF2-40B4-BE49-F238E27FC236}">
                <a16:creationId xmlns:a16="http://schemas.microsoft.com/office/drawing/2014/main" id="{D797C412-2A67-D84A-A453-7FAFBD468F0B}"/>
              </a:ext>
            </a:extLst>
          </p:cNvPr>
          <p:cNvSpPr>
            <a:spLocks noGrp="1"/>
          </p:cNvSpPr>
          <p:nvPr>
            <p:ph type="sldNum" sz="quarter" idx="12"/>
          </p:nvPr>
        </p:nvSpPr>
        <p:spPr/>
        <p:txBody>
          <a:bodyPr/>
          <a:lstStyle/>
          <a:p>
            <a:fld id="{9A4E376E-51ED-9F48-AB0A-188F627C77F8}" type="slidenum">
              <a:rPr lang="en-US" smtClean="0"/>
              <a:pPr/>
              <a:t>47</a:t>
            </a:fld>
            <a:endParaRPr lang="en-US" dirty="0"/>
          </a:p>
        </p:txBody>
      </p:sp>
      <p:graphicFrame>
        <p:nvGraphicFramePr>
          <p:cNvPr id="6" name="Table 5">
            <a:extLst>
              <a:ext uri="{FF2B5EF4-FFF2-40B4-BE49-F238E27FC236}">
                <a16:creationId xmlns:a16="http://schemas.microsoft.com/office/drawing/2014/main" id="{442FBDAD-0983-3146-BFBE-E82A06382EC9}"/>
              </a:ext>
            </a:extLst>
          </p:cNvPr>
          <p:cNvGraphicFramePr>
            <a:graphicFrameLocks noGrp="1"/>
          </p:cNvGraphicFramePr>
          <p:nvPr>
            <p:extLst>
              <p:ext uri="{D42A27DB-BD31-4B8C-83A1-F6EECF244321}">
                <p14:modId xmlns:p14="http://schemas.microsoft.com/office/powerpoint/2010/main" val="1516845907"/>
              </p:ext>
            </p:extLst>
          </p:nvPr>
        </p:nvGraphicFramePr>
        <p:xfrm>
          <a:off x="161927" y="2000112"/>
          <a:ext cx="11796714" cy="4100652"/>
        </p:xfrm>
        <a:graphic>
          <a:graphicData uri="http://schemas.openxmlformats.org/drawingml/2006/table">
            <a:tbl>
              <a:tblPr firstRow="1" bandRow="1">
                <a:effectLst>
                  <a:outerShdw blurRad="63500" sx="102000" sy="102000" algn="ctr" rotWithShape="0">
                    <a:prstClr val="black">
                      <a:alpha val="40000"/>
                    </a:prstClr>
                  </a:outerShdw>
                </a:effectLst>
              </a:tblPr>
              <a:tblGrid>
                <a:gridCol w="2066925">
                  <a:extLst>
                    <a:ext uri="{9D8B030D-6E8A-4147-A177-3AD203B41FA5}">
                      <a16:colId xmlns:a16="http://schemas.microsoft.com/office/drawing/2014/main" val="1809643716"/>
                    </a:ext>
                  </a:extLst>
                </a:gridCol>
                <a:gridCol w="9729789">
                  <a:extLst>
                    <a:ext uri="{9D8B030D-6E8A-4147-A177-3AD203B41FA5}">
                      <a16:colId xmlns:a16="http://schemas.microsoft.com/office/drawing/2014/main" val="3343175964"/>
                    </a:ext>
                  </a:extLst>
                </a:gridCol>
              </a:tblGrid>
              <a:tr h="1843997">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Standard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algn="ctr" rtl="0" fontAlgn="base"/>
                      <a:r>
                        <a:rPr lang="en-US" sz="2000" b="0" i="0" dirty="0">
                          <a:solidFill>
                            <a:schemeClr val="bg1"/>
                          </a:solidFill>
                          <a:effectLst/>
                          <a:latin typeface="+mn-lt"/>
                        </a:rPr>
                        <a:t>The provider reviews the jobs at a hotel and lets the students know that they will be able to shadow different job types and observe many job tasks. The provider gives students a checklist to fill out while shadowing with a place to record any jobs or tasks that they want to learn more about.   </a:t>
                      </a:r>
                      <a:endParaRPr lang="en-US" sz="3200" b="0" i="0" dirty="0">
                        <a:solidFill>
                          <a:schemeClr val="bg1"/>
                        </a:solidFill>
                        <a:effectLst/>
                        <a:latin typeface="+mn-lt"/>
                      </a:endParaRP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5250734"/>
                  </a:ext>
                </a:extLst>
              </a:tr>
              <a:tr h="2256655">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200" b="1" i="0" dirty="0">
                          <a:solidFill>
                            <a:schemeClr val="bg1"/>
                          </a:solidFill>
                          <a:effectLst/>
                          <a:latin typeface="+mn-lt"/>
                        </a:rPr>
                        <a:t>Personalized Approach</a:t>
                      </a: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73B4"/>
                    </a:solidFill>
                  </a:tcPr>
                </a:tc>
                <a:tc>
                  <a:txBody>
                    <a:bodyPr/>
                    <a:lstStyle/>
                    <a:p>
                      <a:pPr algn="ctr" rtl="0" fontAlgn="base"/>
                      <a:r>
                        <a:rPr lang="en-US" sz="2000" b="0" i="0" dirty="0">
                          <a:solidFill>
                            <a:schemeClr val="bg1"/>
                          </a:solidFill>
                          <a:effectLst/>
                          <a:latin typeface="+mn-lt"/>
                        </a:rPr>
                        <a:t>The provider looks at the career goals and interests of the 4 students in the group. Together they make a list of all the different positions and job titles that work in a hotel and identify the ones that may fit into their career clusters of interest. They prepare the students for the job shadow by discussing with them the connections between their specific career interests and the types of jobs that they will observe at the hotel.    </a:t>
                      </a:r>
                      <a:endParaRPr lang="en-US" sz="3200" b="0" i="0" dirty="0">
                        <a:solidFill>
                          <a:schemeClr val="bg1"/>
                        </a:solidFill>
                        <a:effectLst/>
                        <a:latin typeface="+mn-lt"/>
                      </a:endParaRPr>
                    </a:p>
                  </a:txBody>
                  <a:tcPr marL="79616" marR="79616" marT="39808" marB="3980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047148"/>
                  </a:ext>
                </a:extLst>
              </a:tr>
            </a:tbl>
          </a:graphicData>
        </a:graphic>
      </p:graphicFrame>
    </p:spTree>
    <p:extLst>
      <p:ext uri="{BB962C8B-B14F-4D97-AF65-F5344CB8AC3E}">
        <p14:creationId xmlns:p14="http://schemas.microsoft.com/office/powerpoint/2010/main" val="1587852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a:xfrm>
            <a:off x="190500" y="448468"/>
            <a:ext cx="6381750" cy="1325563"/>
          </a:xfrm>
        </p:spPr>
        <p:txBody>
          <a:bodyPr>
            <a:normAutofit/>
          </a:bodyPr>
          <a:lstStyle/>
          <a:p>
            <a:r>
              <a:rPr lang="en-US" sz="3600" dirty="0"/>
              <a:t>WBLE</a:t>
            </a:r>
            <a:br>
              <a:rPr lang="en-US" sz="3600" dirty="0"/>
            </a:br>
            <a:r>
              <a:rPr lang="en-US" sz="3600" dirty="0"/>
              <a:t>Chat Discussion</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48</a:t>
            </a:fld>
            <a:endParaRPr lang="en-US" dirty="0"/>
          </a:p>
        </p:txBody>
      </p:sp>
      <p:sp>
        <p:nvSpPr>
          <p:cNvPr id="3" name="Rectangle 2">
            <a:extLst>
              <a:ext uri="{FF2B5EF4-FFF2-40B4-BE49-F238E27FC236}">
                <a16:creationId xmlns:a16="http://schemas.microsoft.com/office/drawing/2014/main" id="{862164A5-9202-8D4F-9945-3910BCA87339}"/>
              </a:ext>
            </a:extLst>
          </p:cNvPr>
          <p:cNvSpPr/>
          <p:nvPr/>
        </p:nvSpPr>
        <p:spPr>
          <a:xfrm>
            <a:off x="328612" y="3635039"/>
            <a:ext cx="11534776" cy="1200329"/>
          </a:xfrm>
          <a:prstGeom prst="rect">
            <a:avLst/>
          </a:prstGeom>
        </p:spPr>
        <p:txBody>
          <a:bodyPr wrap="square">
            <a:spAutoFit/>
          </a:bodyPr>
          <a:lstStyle/>
          <a:p>
            <a:pPr algn="ctr"/>
            <a:r>
              <a:rPr lang="en-US" sz="3600" dirty="0">
                <a:solidFill>
                  <a:schemeClr val="bg1"/>
                </a:solidFill>
                <a:latin typeface="+mj-lt"/>
                <a:ea typeface="Calibri" panose="020F0502020204030204" pitchFamily="34" charset="0"/>
                <a:cs typeface="Times New Roman" panose="02020603050405020304" pitchFamily="18" charset="0"/>
              </a:rPr>
              <a:t>What are the benefits of pre-planning with students for a work-based learning experience? </a:t>
            </a:r>
          </a:p>
        </p:txBody>
      </p:sp>
      <p:pic>
        <p:nvPicPr>
          <p:cNvPr id="6" name="Graphic 5" descr="Chat with solid fill">
            <a:extLst>
              <a:ext uri="{FF2B5EF4-FFF2-40B4-BE49-F238E27FC236}">
                <a16:creationId xmlns:a16="http://schemas.microsoft.com/office/drawing/2014/main" id="{680783EA-999B-2243-B27A-4D013E9BF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393" y="1790699"/>
            <a:ext cx="2081214" cy="2081214"/>
          </a:xfrm>
          <a:prstGeom prst="rect">
            <a:avLst/>
          </a:prstGeom>
        </p:spPr>
      </p:pic>
    </p:spTree>
    <p:extLst>
      <p:ext uri="{BB962C8B-B14F-4D97-AF65-F5344CB8AC3E}">
        <p14:creationId xmlns:p14="http://schemas.microsoft.com/office/powerpoint/2010/main" val="423299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D32-745F-784F-BD68-27555FFA76AF}"/>
              </a:ext>
            </a:extLst>
          </p:cNvPr>
          <p:cNvSpPr>
            <a:spLocks noGrp="1"/>
          </p:cNvSpPr>
          <p:nvPr>
            <p:ph type="title"/>
          </p:nvPr>
        </p:nvSpPr>
        <p:spPr>
          <a:xfrm>
            <a:off x="0" y="448468"/>
            <a:ext cx="6666614" cy="1325563"/>
          </a:xfrm>
        </p:spPr>
        <p:txBody>
          <a:bodyPr>
            <a:noAutofit/>
          </a:bodyPr>
          <a:lstStyle/>
          <a:p>
            <a:r>
              <a:rPr lang="en-US" sz="3600" dirty="0"/>
              <a:t>WBLE</a:t>
            </a:r>
            <a:br>
              <a:rPr lang="en-US" sz="3600" dirty="0"/>
            </a:br>
            <a:r>
              <a:rPr lang="en-US" sz="3600" dirty="0"/>
              <a:t>Summary</a:t>
            </a:r>
          </a:p>
        </p:txBody>
      </p:sp>
      <p:sp>
        <p:nvSpPr>
          <p:cNvPr id="4" name="Slide Number Placeholder 3">
            <a:extLst>
              <a:ext uri="{FF2B5EF4-FFF2-40B4-BE49-F238E27FC236}">
                <a16:creationId xmlns:a16="http://schemas.microsoft.com/office/drawing/2014/main" id="{2622CCD6-4E10-4944-8974-CAEC9E3E1D9B}"/>
              </a:ext>
            </a:extLst>
          </p:cNvPr>
          <p:cNvSpPr>
            <a:spLocks noGrp="1"/>
          </p:cNvSpPr>
          <p:nvPr>
            <p:ph type="sldNum" sz="quarter" idx="12"/>
          </p:nvPr>
        </p:nvSpPr>
        <p:spPr/>
        <p:txBody>
          <a:bodyPr/>
          <a:lstStyle/>
          <a:p>
            <a:fld id="{9A4E376E-51ED-9F48-AB0A-188F627C77F8}" type="slidenum">
              <a:rPr lang="en-US" smtClean="0"/>
              <a:pPr/>
              <a:t>49</a:t>
            </a:fld>
            <a:endParaRPr lang="en-US" dirty="0"/>
          </a:p>
        </p:txBody>
      </p:sp>
      <p:graphicFrame>
        <p:nvGraphicFramePr>
          <p:cNvPr id="5" name="Table 4">
            <a:extLst>
              <a:ext uri="{FF2B5EF4-FFF2-40B4-BE49-F238E27FC236}">
                <a16:creationId xmlns:a16="http://schemas.microsoft.com/office/drawing/2014/main" id="{456FACE3-1673-AB4C-82ED-564CCA2F4D16}"/>
              </a:ext>
            </a:extLst>
          </p:cNvPr>
          <p:cNvGraphicFramePr>
            <a:graphicFrameLocks noGrp="1"/>
          </p:cNvGraphicFramePr>
          <p:nvPr>
            <p:extLst>
              <p:ext uri="{D42A27DB-BD31-4B8C-83A1-F6EECF244321}">
                <p14:modId xmlns:p14="http://schemas.microsoft.com/office/powerpoint/2010/main" val="4285323966"/>
              </p:ext>
            </p:extLst>
          </p:nvPr>
        </p:nvGraphicFramePr>
        <p:xfrm>
          <a:off x="1117600" y="2037084"/>
          <a:ext cx="9966960" cy="4169248"/>
        </p:xfrm>
        <a:graphic>
          <a:graphicData uri="http://schemas.openxmlformats.org/drawingml/2006/table">
            <a:tbl>
              <a:tblPr/>
              <a:tblGrid>
                <a:gridCol w="9966960">
                  <a:extLst>
                    <a:ext uri="{9D8B030D-6E8A-4147-A177-3AD203B41FA5}">
                      <a16:colId xmlns:a16="http://schemas.microsoft.com/office/drawing/2014/main" val="3343175964"/>
                    </a:ext>
                  </a:extLst>
                </a:gridCol>
              </a:tblGrid>
              <a:tr h="355627">
                <a:tc>
                  <a:txBody>
                    <a:bodyPr/>
                    <a:lstStyle/>
                    <a:p>
                      <a:pPr algn="ctr" rtl="0" fontAlgn="base"/>
                      <a:r>
                        <a:rPr lang="en-US" sz="1400" b="1" i="0" dirty="0">
                          <a:solidFill>
                            <a:srgbClr val="3E4C7A"/>
                          </a:solidFill>
                          <a:effectLst/>
                          <a:latin typeface="+mn-lt"/>
                        </a:rPr>
                        <a:t>Group Activity  </a:t>
                      </a:r>
                      <a:endParaRPr lang="en-US" sz="2000" b="1" i="0" dirty="0">
                        <a:solidFill>
                          <a:srgbClr val="3E4C7A"/>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3931294875"/>
                  </a:ext>
                </a:extLst>
              </a:tr>
              <a:tr h="1066881">
                <a:tc>
                  <a:txBody>
                    <a:bodyPr/>
                    <a:lstStyle/>
                    <a:p>
                      <a:pPr algn="l" rtl="0" fontAlgn="base"/>
                      <a:r>
                        <a:rPr lang="en-US" sz="1400" b="0" i="0" dirty="0">
                          <a:solidFill>
                            <a:schemeClr val="bg1"/>
                          </a:solidFill>
                          <a:effectLst/>
                          <a:latin typeface="+mn-lt"/>
                        </a:rPr>
                        <a:t>The provider has a connection at a local hotel that is willing to provide a job shadowing experience for students. None of the students in the group are specifically interested in a career in hospitality and tourism, but it is still a good opportunity, so the provider schedules the tour. Prior to the tour the provider prepares them with a group activity.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5250734"/>
                  </a:ext>
                </a:extLst>
              </a:tr>
              <a:tr h="355627">
                <a:tc>
                  <a:txBody>
                    <a:bodyPr/>
                    <a:lstStyle/>
                    <a:p>
                      <a:pPr algn="ctr" rtl="0" fontAlgn="base"/>
                      <a:r>
                        <a:rPr lang="en-US" sz="1400" b="1" i="0" dirty="0">
                          <a:solidFill>
                            <a:srgbClr val="3E4C7A"/>
                          </a:solidFill>
                          <a:effectLst/>
                          <a:latin typeface="+mn-lt"/>
                        </a:rPr>
                        <a:t>Standard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105752838"/>
                  </a:ext>
                </a:extLst>
              </a:tr>
              <a:tr h="592712">
                <a:tc>
                  <a:txBody>
                    <a:bodyPr/>
                    <a:lstStyle/>
                    <a:p>
                      <a:pPr algn="l" rtl="0" fontAlgn="base"/>
                      <a:r>
                        <a:rPr lang="en-US" sz="1400" b="0" i="0" dirty="0">
                          <a:solidFill>
                            <a:schemeClr val="bg1"/>
                          </a:solidFill>
                          <a:effectLst/>
                          <a:latin typeface="+mn-lt"/>
                        </a:rPr>
                        <a:t>The provider reviews the jobs at a hotel and lets the students know that they will be able to shadow different job types and observe many job tasks. The provider gives students a checklist to fill out while shadowing with a place to record any jobs or tasks that they want to learn more about.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3951140"/>
                  </a:ext>
                </a:extLst>
              </a:tr>
              <a:tr h="355627">
                <a:tc>
                  <a:txBody>
                    <a:bodyPr/>
                    <a:lstStyle/>
                    <a:p>
                      <a:pPr algn="ctr" rtl="0" fontAlgn="base"/>
                      <a:r>
                        <a:rPr lang="en-US" sz="1400" b="1" i="0" dirty="0">
                          <a:solidFill>
                            <a:srgbClr val="3E4C7A"/>
                          </a:solidFill>
                          <a:effectLst/>
                          <a:latin typeface="+mn-lt"/>
                        </a:rPr>
                        <a:t>Personalized </a:t>
                      </a:r>
                      <a:r>
                        <a:rPr lang="en-US" sz="1400" b="0" i="0" dirty="0">
                          <a:solidFill>
                            <a:schemeClr val="bg1"/>
                          </a:solidFill>
                          <a:effectLst/>
                          <a:latin typeface="+mn-lt"/>
                        </a:rPr>
                        <a:t>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5DEF1"/>
                    </a:solidFill>
                  </a:tcPr>
                </a:tc>
                <a:extLst>
                  <a:ext uri="{0D108BD9-81ED-4DB2-BD59-A6C34878D82A}">
                    <a16:rowId xmlns:a16="http://schemas.microsoft.com/office/drawing/2014/main" val="4109066118"/>
                  </a:ext>
                </a:extLst>
              </a:tr>
              <a:tr h="1303966">
                <a:tc>
                  <a:txBody>
                    <a:bodyPr/>
                    <a:lstStyle/>
                    <a:p>
                      <a:pPr algn="l" rtl="0" fontAlgn="base"/>
                      <a:r>
                        <a:rPr lang="en-US" sz="1400" b="0" i="0" dirty="0">
                          <a:solidFill>
                            <a:schemeClr val="bg1"/>
                          </a:solidFill>
                          <a:effectLst/>
                          <a:latin typeface="+mn-lt"/>
                        </a:rPr>
                        <a:t>The provider looks at the career goals and interests of the 4 students in the group. Together they make a list of all the different positions and job titles that work in a hotel and identify the ones that may fit into their career clusters of interest. They prepare the students for the job shadow by discussing with them the connections between their specific career interests and the types of jobs that they will observe at the hotel.    </a:t>
                      </a:r>
                      <a:endParaRPr lang="en-US" sz="2000" b="0" i="0" dirty="0">
                        <a:solidFill>
                          <a:schemeClr val="bg1"/>
                        </a:solidFill>
                        <a:effectLst/>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155179"/>
                  </a:ext>
                </a:extLst>
              </a:tr>
            </a:tbl>
          </a:graphicData>
        </a:graphic>
      </p:graphicFrame>
    </p:spTree>
    <p:extLst>
      <p:ext uri="{BB962C8B-B14F-4D97-AF65-F5344CB8AC3E}">
        <p14:creationId xmlns:p14="http://schemas.microsoft.com/office/powerpoint/2010/main" val="338846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1DAB-0526-CA47-B805-E89401D1D087}"/>
              </a:ext>
            </a:extLst>
          </p:cNvPr>
          <p:cNvSpPr>
            <a:spLocks noGrp="1"/>
          </p:cNvSpPr>
          <p:nvPr>
            <p:ph type="title"/>
          </p:nvPr>
        </p:nvSpPr>
        <p:spPr/>
        <p:txBody>
          <a:bodyPr/>
          <a:lstStyle/>
          <a:p>
            <a:r>
              <a:rPr lang="en-US" dirty="0"/>
              <a:t>Student Involvement</a:t>
            </a:r>
          </a:p>
        </p:txBody>
      </p:sp>
      <p:sp>
        <p:nvSpPr>
          <p:cNvPr id="3" name="Content Placeholder 2">
            <a:extLst>
              <a:ext uri="{FF2B5EF4-FFF2-40B4-BE49-F238E27FC236}">
                <a16:creationId xmlns:a16="http://schemas.microsoft.com/office/drawing/2014/main" id="{7EF2DACE-B471-C543-993A-72BA869C42CA}"/>
              </a:ext>
            </a:extLst>
          </p:cNvPr>
          <p:cNvSpPr>
            <a:spLocks noGrp="1"/>
          </p:cNvSpPr>
          <p:nvPr>
            <p:ph idx="1"/>
          </p:nvPr>
        </p:nvSpPr>
        <p:spPr/>
        <p:txBody>
          <a:bodyPr anchor="ctr">
            <a:normAutofit/>
          </a:bodyPr>
          <a:lstStyle/>
          <a:p>
            <a:r>
              <a:rPr lang="en-US" dirty="0"/>
              <a:t>Students hear about transition meetings</a:t>
            </a:r>
          </a:p>
          <a:p>
            <a:r>
              <a:rPr lang="en-US" dirty="0"/>
              <a:t>Student feelings around transition meetings</a:t>
            </a:r>
          </a:p>
          <a:p>
            <a:r>
              <a:rPr lang="en-US" dirty="0"/>
              <a:t>Students may not understand the process</a:t>
            </a:r>
          </a:p>
          <a:p>
            <a:r>
              <a:rPr lang="en-US" dirty="0"/>
              <a:t>We want students to be excited about planning their futures</a:t>
            </a:r>
          </a:p>
          <a:p>
            <a:pPr algn="ctr"/>
            <a:r>
              <a:rPr lang="en-US" dirty="0"/>
              <a:t>How powerful could these meetings be if students are driving the direction of the meetings?</a:t>
            </a:r>
          </a:p>
        </p:txBody>
      </p:sp>
      <p:sp>
        <p:nvSpPr>
          <p:cNvPr id="4" name="Slide Number Placeholder 3">
            <a:extLst>
              <a:ext uri="{FF2B5EF4-FFF2-40B4-BE49-F238E27FC236}">
                <a16:creationId xmlns:a16="http://schemas.microsoft.com/office/drawing/2014/main" id="{F7FE873F-A844-DC43-8FBF-810B406B0A11}"/>
              </a:ext>
            </a:extLst>
          </p:cNvPr>
          <p:cNvSpPr>
            <a:spLocks noGrp="1"/>
          </p:cNvSpPr>
          <p:nvPr>
            <p:ph type="sldNum" sz="quarter" idx="12"/>
          </p:nvPr>
        </p:nvSpPr>
        <p:spPr/>
        <p:txBody>
          <a:bodyPr/>
          <a:lstStyle/>
          <a:p>
            <a:fld id="{9A4E376E-51ED-9F48-AB0A-188F627C77F8}" type="slidenum">
              <a:rPr lang="en-US" smtClean="0"/>
              <a:pPr/>
              <a:t>5</a:t>
            </a:fld>
            <a:endParaRPr lang="en-US" dirty="0"/>
          </a:p>
        </p:txBody>
      </p:sp>
    </p:spTree>
    <p:extLst>
      <p:ext uri="{BB962C8B-B14F-4D97-AF65-F5344CB8AC3E}">
        <p14:creationId xmlns:p14="http://schemas.microsoft.com/office/powerpoint/2010/main" val="64381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B220-203F-FD48-B25D-66DCDEB5D5C4}"/>
              </a:ext>
            </a:extLst>
          </p:cNvPr>
          <p:cNvSpPr>
            <a:spLocks noGrp="1"/>
          </p:cNvSpPr>
          <p:nvPr>
            <p:ph type="ctrTitle"/>
          </p:nvPr>
        </p:nvSpPr>
        <p:spPr>
          <a:xfrm>
            <a:off x="1434662" y="2158569"/>
            <a:ext cx="9322675" cy="2540862"/>
          </a:xfrm>
        </p:spPr>
        <p:txBody>
          <a:bodyPr>
            <a:normAutofit fontScale="90000"/>
          </a:bodyPr>
          <a:lstStyle/>
          <a:p>
            <a:pPr algn="ctr"/>
            <a:r>
              <a:rPr lang="en-US" dirty="0"/>
              <a:t>Incorporating </a:t>
            </a:r>
            <a:br>
              <a:rPr lang="en-US" dirty="0"/>
            </a:br>
            <a:r>
              <a:rPr lang="en-US" dirty="0"/>
              <a:t>Person-Driven Concepts</a:t>
            </a:r>
          </a:p>
        </p:txBody>
      </p:sp>
    </p:spTree>
    <p:extLst>
      <p:ext uri="{BB962C8B-B14F-4D97-AF65-F5344CB8AC3E}">
        <p14:creationId xmlns:p14="http://schemas.microsoft.com/office/powerpoint/2010/main" val="4158277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5AEE-502C-DD48-AF7B-FBF032A9268D}"/>
              </a:ext>
            </a:extLst>
          </p:cNvPr>
          <p:cNvSpPr>
            <a:spLocks noGrp="1"/>
          </p:cNvSpPr>
          <p:nvPr>
            <p:ph type="title"/>
          </p:nvPr>
        </p:nvSpPr>
        <p:spPr/>
        <p:txBody>
          <a:bodyPr/>
          <a:lstStyle/>
          <a:p>
            <a:r>
              <a:rPr lang="en-US" dirty="0"/>
              <a:t>Applying Person-Driven Approach	</a:t>
            </a:r>
          </a:p>
        </p:txBody>
      </p:sp>
      <p:sp>
        <p:nvSpPr>
          <p:cNvPr id="3" name="Content Placeholder 2">
            <a:extLst>
              <a:ext uri="{FF2B5EF4-FFF2-40B4-BE49-F238E27FC236}">
                <a16:creationId xmlns:a16="http://schemas.microsoft.com/office/drawing/2014/main" id="{4DC4ADF9-F5F2-A04D-AA4B-144780847691}"/>
              </a:ext>
            </a:extLst>
          </p:cNvPr>
          <p:cNvSpPr>
            <a:spLocks noGrp="1"/>
          </p:cNvSpPr>
          <p:nvPr>
            <p:ph idx="1"/>
          </p:nvPr>
        </p:nvSpPr>
        <p:spPr/>
        <p:txBody>
          <a:bodyPr/>
          <a:lstStyle/>
          <a:p>
            <a:r>
              <a:rPr lang="en-US" dirty="0"/>
              <a:t>Meet Isaiah and Sophie</a:t>
            </a:r>
          </a:p>
          <a:p>
            <a:r>
              <a:rPr lang="en-US" dirty="0"/>
              <a:t>Isaiah is in college </a:t>
            </a:r>
          </a:p>
          <a:p>
            <a:r>
              <a:rPr lang="en-US" dirty="0"/>
              <a:t>Sophie is 9</a:t>
            </a:r>
            <a:r>
              <a:rPr lang="en-US" baseline="30000" dirty="0"/>
              <a:t>th</a:t>
            </a:r>
            <a:r>
              <a:rPr lang="en-US" dirty="0"/>
              <a:t> grade</a:t>
            </a:r>
          </a:p>
          <a:p>
            <a:r>
              <a:rPr lang="en-US" dirty="0"/>
              <a:t>Using a person-driven approach, instruct Sophie on making post-school decisions</a:t>
            </a:r>
          </a:p>
        </p:txBody>
      </p:sp>
      <p:sp>
        <p:nvSpPr>
          <p:cNvPr id="4" name="Slide Number Placeholder 3">
            <a:extLst>
              <a:ext uri="{FF2B5EF4-FFF2-40B4-BE49-F238E27FC236}">
                <a16:creationId xmlns:a16="http://schemas.microsoft.com/office/drawing/2014/main" id="{AEF05B18-BDF8-8C49-AE8F-28ADF53DA7B3}"/>
              </a:ext>
            </a:extLst>
          </p:cNvPr>
          <p:cNvSpPr>
            <a:spLocks noGrp="1"/>
          </p:cNvSpPr>
          <p:nvPr>
            <p:ph type="sldNum" sz="quarter" idx="12"/>
          </p:nvPr>
        </p:nvSpPr>
        <p:spPr/>
        <p:txBody>
          <a:bodyPr/>
          <a:lstStyle/>
          <a:p>
            <a:fld id="{9A4E376E-51ED-9F48-AB0A-188F627C77F8}" type="slidenum">
              <a:rPr lang="en-US" smtClean="0"/>
              <a:pPr/>
              <a:t>51</a:t>
            </a:fld>
            <a:endParaRPr lang="en-US" dirty="0"/>
          </a:p>
        </p:txBody>
      </p:sp>
    </p:spTree>
    <p:extLst>
      <p:ext uri="{BB962C8B-B14F-4D97-AF65-F5344CB8AC3E}">
        <p14:creationId xmlns:p14="http://schemas.microsoft.com/office/powerpoint/2010/main" val="99619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17EEA-5D65-D34D-B084-14E2BC1995A6}"/>
              </a:ext>
            </a:extLst>
          </p:cNvPr>
          <p:cNvSpPr>
            <a:spLocks noGrp="1"/>
          </p:cNvSpPr>
          <p:nvPr>
            <p:ph type="title"/>
          </p:nvPr>
        </p:nvSpPr>
        <p:spPr/>
        <p:txBody>
          <a:bodyPr/>
          <a:lstStyle/>
          <a:p>
            <a:r>
              <a:rPr lang="en-US" dirty="0"/>
              <a:t>Student Perspective</a:t>
            </a:r>
          </a:p>
        </p:txBody>
      </p:sp>
      <p:sp>
        <p:nvSpPr>
          <p:cNvPr id="3" name="Content Placeholder 2">
            <a:extLst>
              <a:ext uri="{FF2B5EF4-FFF2-40B4-BE49-F238E27FC236}">
                <a16:creationId xmlns:a16="http://schemas.microsoft.com/office/drawing/2014/main" id="{3C508D21-B6F6-6849-8847-E2F864398F63}"/>
              </a:ext>
            </a:extLst>
          </p:cNvPr>
          <p:cNvSpPr>
            <a:spLocks noGrp="1"/>
          </p:cNvSpPr>
          <p:nvPr>
            <p:ph idx="1"/>
          </p:nvPr>
        </p:nvSpPr>
        <p:spPr/>
        <p:txBody>
          <a:bodyPr anchor="ctr">
            <a:normAutofit/>
          </a:bodyPr>
          <a:lstStyle/>
          <a:p>
            <a:r>
              <a:rPr lang="en-US" dirty="0"/>
              <a:t>Isaiah is in college and has experiences success with the use of person-driven planning</a:t>
            </a:r>
          </a:p>
          <a:p>
            <a:r>
              <a:rPr lang="en-US" dirty="0"/>
              <a:t>We are going to hear from Isaiah and listen to his experiences </a:t>
            </a:r>
          </a:p>
          <a:p>
            <a:r>
              <a:rPr lang="en-US" dirty="0"/>
              <a:t>We are going to apply these to Sophie’s planning process</a:t>
            </a:r>
          </a:p>
        </p:txBody>
      </p:sp>
      <p:sp>
        <p:nvSpPr>
          <p:cNvPr id="4" name="Slide Number Placeholder 3">
            <a:extLst>
              <a:ext uri="{FF2B5EF4-FFF2-40B4-BE49-F238E27FC236}">
                <a16:creationId xmlns:a16="http://schemas.microsoft.com/office/drawing/2014/main" id="{93E34B43-23FD-9B46-A6D1-573E0A84E56B}"/>
              </a:ext>
            </a:extLst>
          </p:cNvPr>
          <p:cNvSpPr>
            <a:spLocks noGrp="1"/>
          </p:cNvSpPr>
          <p:nvPr>
            <p:ph type="sldNum" sz="quarter" idx="12"/>
          </p:nvPr>
        </p:nvSpPr>
        <p:spPr/>
        <p:txBody>
          <a:bodyPr/>
          <a:lstStyle/>
          <a:p>
            <a:fld id="{9A4E376E-51ED-9F48-AB0A-188F627C77F8}" type="slidenum">
              <a:rPr lang="en-US" smtClean="0"/>
              <a:pPr/>
              <a:t>52</a:t>
            </a:fld>
            <a:endParaRPr lang="en-US" dirty="0"/>
          </a:p>
        </p:txBody>
      </p:sp>
    </p:spTree>
    <p:extLst>
      <p:ext uri="{BB962C8B-B14F-4D97-AF65-F5344CB8AC3E}">
        <p14:creationId xmlns:p14="http://schemas.microsoft.com/office/powerpoint/2010/main" val="2041595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6F822-A1AD-8142-8863-A8C6F6ECD894}"/>
              </a:ext>
            </a:extLst>
          </p:cNvPr>
          <p:cNvSpPr>
            <a:spLocks noGrp="1"/>
          </p:cNvSpPr>
          <p:nvPr>
            <p:ph type="title"/>
          </p:nvPr>
        </p:nvSpPr>
        <p:spPr>
          <a:xfrm>
            <a:off x="190500" y="448468"/>
            <a:ext cx="5905500" cy="1325563"/>
          </a:xfrm>
        </p:spPr>
        <p:txBody>
          <a:bodyPr anchor="ctr">
            <a:normAutofit/>
          </a:bodyPr>
          <a:lstStyle/>
          <a:p>
            <a:r>
              <a:rPr lang="en-US" dirty="0"/>
              <a:t>Isaiah Introduction</a:t>
            </a:r>
          </a:p>
        </p:txBody>
      </p:sp>
      <p:pic>
        <p:nvPicPr>
          <p:cNvPr id="5" name="Picture 4">
            <a:extLst>
              <a:ext uri="{FF2B5EF4-FFF2-40B4-BE49-F238E27FC236}">
                <a16:creationId xmlns:a16="http://schemas.microsoft.com/office/drawing/2014/main" id="{B2CD9508-15F3-BE48-A227-BB10CABB81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3185" y="2146297"/>
            <a:ext cx="7165630" cy="4030665"/>
          </a:xfrm>
          <a:prstGeom prst="rect">
            <a:avLst/>
          </a:prstGeom>
          <a:noFill/>
        </p:spPr>
      </p:pic>
      <p:sp>
        <p:nvSpPr>
          <p:cNvPr id="4" name="Slide Number Placeholder 3">
            <a:extLst>
              <a:ext uri="{FF2B5EF4-FFF2-40B4-BE49-F238E27FC236}">
                <a16:creationId xmlns:a16="http://schemas.microsoft.com/office/drawing/2014/main" id="{027DCB0D-2E03-164E-B360-BEB2EAD2D5D4}"/>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53</a:t>
            </a:fld>
            <a:endParaRPr lang="en-US" sz="1900"/>
          </a:p>
        </p:txBody>
      </p:sp>
    </p:spTree>
    <p:extLst>
      <p:ext uri="{BB962C8B-B14F-4D97-AF65-F5344CB8AC3E}">
        <p14:creationId xmlns:p14="http://schemas.microsoft.com/office/powerpoint/2010/main" val="2203943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0B04-107F-494D-931F-23C2DAF97F38}"/>
              </a:ext>
            </a:extLst>
          </p:cNvPr>
          <p:cNvSpPr>
            <a:spLocks noGrp="1"/>
          </p:cNvSpPr>
          <p:nvPr>
            <p:ph type="title"/>
          </p:nvPr>
        </p:nvSpPr>
        <p:spPr/>
        <p:txBody>
          <a:bodyPr/>
          <a:lstStyle/>
          <a:p>
            <a:r>
              <a:rPr lang="en-US" dirty="0"/>
              <a:t>Scenario 1 </a:t>
            </a:r>
          </a:p>
        </p:txBody>
      </p:sp>
      <p:sp>
        <p:nvSpPr>
          <p:cNvPr id="3" name="Content Placeholder 2">
            <a:extLst>
              <a:ext uri="{FF2B5EF4-FFF2-40B4-BE49-F238E27FC236}">
                <a16:creationId xmlns:a16="http://schemas.microsoft.com/office/drawing/2014/main" id="{E7DD6154-977F-4546-9939-CB8A19287D8B}"/>
              </a:ext>
            </a:extLst>
          </p:cNvPr>
          <p:cNvSpPr>
            <a:spLocks noGrp="1"/>
          </p:cNvSpPr>
          <p:nvPr>
            <p:ph idx="1"/>
          </p:nvPr>
        </p:nvSpPr>
        <p:spPr/>
        <p:txBody>
          <a:bodyPr anchor="ctr">
            <a:normAutofit/>
          </a:bodyPr>
          <a:lstStyle/>
          <a:p>
            <a:r>
              <a:rPr lang="en-US" dirty="0"/>
              <a:t>Assigned a new group of 9</a:t>
            </a:r>
            <a:r>
              <a:rPr lang="en-US" baseline="30000" dirty="0"/>
              <a:t>th</a:t>
            </a:r>
            <a:r>
              <a:rPr lang="en-US" dirty="0"/>
              <a:t> grade students </a:t>
            </a:r>
          </a:p>
          <a:p>
            <a:r>
              <a:rPr lang="en-US" dirty="0"/>
              <a:t>Decided to interview their new students to begin building rapport</a:t>
            </a:r>
          </a:p>
          <a:p>
            <a:pPr lvl="1"/>
            <a:r>
              <a:rPr lang="en-US" dirty="0"/>
              <a:t>Sophie is a 9</a:t>
            </a:r>
            <a:r>
              <a:rPr lang="en-US" baseline="30000" dirty="0"/>
              <a:t>th</a:t>
            </a:r>
            <a:r>
              <a:rPr lang="en-US" dirty="0"/>
              <a:t> grader that is interested in learning about her future career options.</a:t>
            </a:r>
          </a:p>
          <a:p>
            <a:r>
              <a:rPr lang="en-US" dirty="0"/>
              <a:t>Provider did an initial interview to learn more about Sophie and her preferences, interests, needs, and strengths. </a:t>
            </a:r>
          </a:p>
        </p:txBody>
      </p:sp>
      <p:sp>
        <p:nvSpPr>
          <p:cNvPr id="4" name="Slide Number Placeholder 3">
            <a:extLst>
              <a:ext uri="{FF2B5EF4-FFF2-40B4-BE49-F238E27FC236}">
                <a16:creationId xmlns:a16="http://schemas.microsoft.com/office/drawing/2014/main" id="{8F9651AA-9A6B-A344-BC70-0C8D9F8FDA26}"/>
              </a:ext>
            </a:extLst>
          </p:cNvPr>
          <p:cNvSpPr>
            <a:spLocks noGrp="1"/>
          </p:cNvSpPr>
          <p:nvPr>
            <p:ph type="sldNum" sz="quarter" idx="12"/>
          </p:nvPr>
        </p:nvSpPr>
        <p:spPr/>
        <p:txBody>
          <a:bodyPr/>
          <a:lstStyle/>
          <a:p>
            <a:fld id="{9A4E376E-51ED-9F48-AB0A-188F627C77F8}" type="slidenum">
              <a:rPr lang="en-US" smtClean="0"/>
              <a:pPr/>
              <a:t>54</a:t>
            </a:fld>
            <a:endParaRPr lang="en-US" dirty="0"/>
          </a:p>
        </p:txBody>
      </p:sp>
    </p:spTree>
    <p:extLst>
      <p:ext uri="{BB962C8B-B14F-4D97-AF65-F5344CB8AC3E}">
        <p14:creationId xmlns:p14="http://schemas.microsoft.com/office/powerpoint/2010/main" val="1568185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t with solid fill">
            <a:extLst>
              <a:ext uri="{FF2B5EF4-FFF2-40B4-BE49-F238E27FC236}">
                <a16:creationId xmlns:a16="http://schemas.microsoft.com/office/drawing/2014/main" id="{E5A88C31-0B7C-E94D-85F1-4ED9B98AACC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515019" y="166955"/>
            <a:ext cx="2049005" cy="2049005"/>
          </a:xfrm>
        </p:spPr>
      </p:pic>
      <p:sp>
        <p:nvSpPr>
          <p:cNvPr id="6" name="TextBox 5">
            <a:extLst>
              <a:ext uri="{FF2B5EF4-FFF2-40B4-BE49-F238E27FC236}">
                <a16:creationId xmlns:a16="http://schemas.microsoft.com/office/drawing/2014/main" id="{E6778BB4-9518-1D4F-A26C-0A2FA327EAE9}"/>
              </a:ext>
            </a:extLst>
          </p:cNvPr>
          <p:cNvSpPr txBox="1"/>
          <p:nvPr/>
        </p:nvSpPr>
        <p:spPr>
          <a:xfrm>
            <a:off x="806133" y="2461432"/>
            <a:ext cx="4974735" cy="3911600"/>
          </a:xfrm>
          <a:prstGeom prst="rect">
            <a:avLst/>
          </a:prstGeom>
        </p:spPr>
        <p:txBody>
          <a:bodyPr vert="horz" lIns="91440" tIns="45720" rIns="91440" bIns="45720" rtlCol="0">
            <a:normAutofit/>
          </a:bodyPr>
          <a:lstStyle/>
          <a:p>
            <a:pPr>
              <a:lnSpc>
                <a:spcPct val="90000"/>
              </a:lnSpc>
              <a:spcBef>
                <a:spcPts val="1000"/>
              </a:spcBef>
              <a:spcAft>
                <a:spcPts val="600"/>
              </a:spcAft>
            </a:pPr>
            <a:endParaRPr lang="en-US" sz="2400" kern="1200" dirty="0">
              <a:solidFill>
                <a:schemeClr val="bg1"/>
              </a:solidFill>
              <a:latin typeface="+mn-lt"/>
              <a:ea typeface="+mn-ea"/>
              <a:cs typeface="+mn-cs"/>
            </a:endParaRPr>
          </a:p>
          <a:p>
            <a:pPr>
              <a:lnSpc>
                <a:spcPct val="90000"/>
              </a:lnSpc>
              <a:spcBef>
                <a:spcPts val="1000"/>
              </a:spcBef>
              <a:spcAft>
                <a:spcPts val="600"/>
              </a:spcAft>
            </a:pPr>
            <a:r>
              <a:rPr lang="en-US" sz="2800" kern="1200" dirty="0">
                <a:solidFill>
                  <a:schemeClr val="bg1"/>
                </a:solidFill>
                <a:latin typeface="+mn-lt"/>
                <a:ea typeface="+mn-ea"/>
                <a:cs typeface="+mn-cs"/>
              </a:rPr>
              <a:t>What kind of questions could you ask Sophie to figure out what she is interested in? </a:t>
            </a:r>
          </a:p>
        </p:txBody>
      </p:sp>
      <p:sp>
        <p:nvSpPr>
          <p:cNvPr id="4" name="Slide Number Placeholder 3">
            <a:extLst>
              <a:ext uri="{FF2B5EF4-FFF2-40B4-BE49-F238E27FC236}">
                <a16:creationId xmlns:a16="http://schemas.microsoft.com/office/drawing/2014/main" id="{304C664F-67AF-F241-BC0E-F2BFA59371A5}"/>
              </a:ext>
            </a:extLst>
          </p:cNvPr>
          <p:cNvSpPr>
            <a:spLocks noGrp="1"/>
          </p:cNvSpPr>
          <p:nvPr>
            <p:ph type="sldNum" sz="quarter" idx="12"/>
          </p:nvPr>
        </p:nvSpPr>
        <p:spPr>
          <a:xfrm>
            <a:off x="8610600" y="6464300"/>
            <a:ext cx="2743200" cy="365125"/>
          </a:xfrm>
        </p:spPr>
        <p:txBody>
          <a:bodyPr vert="horz" lIns="91440" tIns="45720" rIns="91440" bIns="45720" rtlCol="0" anchor="ctr">
            <a:normAutofit/>
          </a:bodyPr>
          <a:lstStyle/>
          <a:p>
            <a:pPr>
              <a:lnSpc>
                <a:spcPct val="90000"/>
              </a:lnSpc>
              <a:spcAft>
                <a:spcPts val="600"/>
              </a:spcAft>
            </a:pPr>
            <a:fld id="{9A4E376E-51ED-9F48-AB0A-188F627C77F8}" type="slidenum">
              <a:rPr lang="en-US" sz="1900" smtClean="0"/>
              <a:pPr>
                <a:lnSpc>
                  <a:spcPct val="90000"/>
                </a:lnSpc>
                <a:spcAft>
                  <a:spcPts val="600"/>
                </a:spcAft>
              </a:pPr>
              <a:t>55</a:t>
            </a:fld>
            <a:endParaRPr lang="en-US" sz="1900"/>
          </a:p>
        </p:txBody>
      </p:sp>
      <p:sp>
        <p:nvSpPr>
          <p:cNvPr id="2" name="Title 1">
            <a:extLst>
              <a:ext uri="{FF2B5EF4-FFF2-40B4-BE49-F238E27FC236}">
                <a16:creationId xmlns:a16="http://schemas.microsoft.com/office/drawing/2014/main" id="{D92D831A-6FDE-BF4E-A8E5-0A94442FBCC0}"/>
              </a:ext>
            </a:extLst>
          </p:cNvPr>
          <p:cNvSpPr>
            <a:spLocks noGrp="1"/>
          </p:cNvSpPr>
          <p:nvPr>
            <p:ph type="title"/>
          </p:nvPr>
        </p:nvSpPr>
        <p:spPr>
          <a:xfrm>
            <a:off x="190500" y="448468"/>
            <a:ext cx="5905500" cy="1325563"/>
          </a:xfrm>
        </p:spPr>
        <p:txBody>
          <a:bodyPr vert="horz" lIns="91440" tIns="45720" rIns="91440" bIns="45720" rtlCol="0" anchor="ctr">
            <a:normAutofit/>
          </a:bodyPr>
          <a:lstStyle/>
          <a:p>
            <a:r>
              <a:rPr lang="en-US" kern="1200" dirty="0" err="1">
                <a:latin typeface="+mj-lt"/>
                <a:ea typeface="+mj-ea"/>
                <a:cs typeface="+mj-cs"/>
              </a:rPr>
              <a:t>Sli.do</a:t>
            </a:r>
            <a:r>
              <a:rPr lang="en-US" kern="1200" dirty="0">
                <a:latin typeface="+mj-lt"/>
                <a:ea typeface="+mj-ea"/>
                <a:cs typeface="+mj-cs"/>
              </a:rPr>
              <a:t> 1</a:t>
            </a:r>
          </a:p>
        </p:txBody>
      </p:sp>
      <p:pic>
        <p:nvPicPr>
          <p:cNvPr id="7" name="Picture 6" descr="Qr code&#10;&#10;Description automatically generated">
            <a:extLst>
              <a:ext uri="{FF2B5EF4-FFF2-40B4-BE49-F238E27FC236}">
                <a16:creationId xmlns:a16="http://schemas.microsoft.com/office/drawing/2014/main" id="{C9353B5B-E82D-AD47-8A60-0F9A33ACF3AE}"/>
              </a:ext>
            </a:extLst>
          </p:cNvPr>
          <p:cNvPicPr>
            <a:picLocks noChangeAspect="1"/>
          </p:cNvPicPr>
          <p:nvPr/>
        </p:nvPicPr>
        <p:blipFill>
          <a:blip r:embed="rId5"/>
          <a:stretch>
            <a:fillRect/>
          </a:stretch>
        </p:blipFill>
        <p:spPr>
          <a:xfrm>
            <a:off x="7333312" y="2784589"/>
            <a:ext cx="2554576" cy="2554576"/>
          </a:xfrm>
          <a:prstGeom prst="rect">
            <a:avLst/>
          </a:prstGeom>
        </p:spPr>
      </p:pic>
    </p:spTree>
    <p:extLst>
      <p:ext uri="{BB962C8B-B14F-4D97-AF65-F5344CB8AC3E}">
        <p14:creationId xmlns:p14="http://schemas.microsoft.com/office/powerpoint/2010/main" val="192677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88F2-4C51-6B46-BA42-BE7F836699D7}"/>
              </a:ext>
            </a:extLst>
          </p:cNvPr>
          <p:cNvSpPr>
            <a:spLocks noGrp="1"/>
          </p:cNvSpPr>
          <p:nvPr>
            <p:ph type="title"/>
          </p:nvPr>
        </p:nvSpPr>
        <p:spPr/>
        <p:txBody>
          <a:bodyPr>
            <a:noAutofit/>
          </a:bodyPr>
          <a:lstStyle/>
          <a:p>
            <a:r>
              <a:rPr lang="en-US" sz="3600" dirty="0"/>
              <a:t>Sophie’s Informational Interview </a:t>
            </a:r>
          </a:p>
        </p:txBody>
      </p:sp>
      <p:grpSp>
        <p:nvGrpSpPr>
          <p:cNvPr id="19" name="Group 18">
            <a:extLst>
              <a:ext uri="{FF2B5EF4-FFF2-40B4-BE49-F238E27FC236}">
                <a16:creationId xmlns:a16="http://schemas.microsoft.com/office/drawing/2014/main" id="{11422E1F-404A-8744-9326-A19DE396A0CD}"/>
              </a:ext>
            </a:extLst>
          </p:cNvPr>
          <p:cNvGrpSpPr/>
          <p:nvPr/>
        </p:nvGrpSpPr>
        <p:grpSpPr>
          <a:xfrm>
            <a:off x="2435725" y="2148328"/>
            <a:ext cx="7320549" cy="4026600"/>
            <a:chOff x="2435725" y="2148328"/>
            <a:chExt cx="7320549" cy="4026600"/>
          </a:xfrm>
        </p:grpSpPr>
        <p:sp>
          <p:nvSpPr>
            <p:cNvPr id="20" name="Freeform 19">
              <a:extLst>
                <a:ext uri="{FF2B5EF4-FFF2-40B4-BE49-F238E27FC236}">
                  <a16:creationId xmlns:a16="http://schemas.microsoft.com/office/drawing/2014/main" id="{615F617C-4354-EE45-8257-5F9A4A14C623}"/>
                </a:ext>
              </a:extLst>
            </p:cNvPr>
            <p:cNvSpPr/>
            <p:nvPr/>
          </p:nvSpPr>
          <p:spPr>
            <a:xfrm rot="21600000">
              <a:off x="2763400" y="2148328"/>
              <a:ext cx="6992874" cy="655352"/>
            </a:xfrm>
            <a:custGeom>
              <a:avLst/>
              <a:gdLst>
                <a:gd name="connsiteX0" fmla="*/ 0 w 6992874"/>
                <a:gd name="connsiteY0" fmla="*/ 0 h 655350"/>
                <a:gd name="connsiteX1" fmla="*/ 6665199 w 6992874"/>
                <a:gd name="connsiteY1" fmla="*/ 0 h 655350"/>
                <a:gd name="connsiteX2" fmla="*/ 6992874 w 6992874"/>
                <a:gd name="connsiteY2" fmla="*/ 327675 h 655350"/>
                <a:gd name="connsiteX3" fmla="*/ 6665199 w 6992874"/>
                <a:gd name="connsiteY3" fmla="*/ 655350 h 655350"/>
                <a:gd name="connsiteX4" fmla="*/ 0 w 6992874"/>
                <a:gd name="connsiteY4" fmla="*/ 655350 h 655350"/>
                <a:gd name="connsiteX5" fmla="*/ 0 w 6992874"/>
                <a:gd name="connsiteY5" fmla="*/ 0 h 65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655350">
                  <a:moveTo>
                    <a:pt x="6992874" y="655349"/>
                  </a:moveTo>
                  <a:lnTo>
                    <a:pt x="327675" y="655349"/>
                  </a:lnTo>
                  <a:lnTo>
                    <a:pt x="0" y="327675"/>
                  </a:lnTo>
                  <a:lnTo>
                    <a:pt x="327675" y="1"/>
                  </a:lnTo>
                  <a:lnTo>
                    <a:pt x="6992874" y="1"/>
                  </a:lnTo>
                  <a:lnTo>
                    <a:pt x="6992874" y="6553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2829" tIns="53341" rIns="99568" bIns="53341" numCol="1" spcCol="1270" anchor="ctr" anchorCtr="0">
              <a:noAutofit/>
            </a:bodyPr>
            <a:lstStyle/>
            <a:p>
              <a:pPr marL="0" lvl="0" indent="0" algn="ctr" defTabSz="622300">
                <a:lnSpc>
                  <a:spcPct val="90000"/>
                </a:lnSpc>
                <a:spcBef>
                  <a:spcPct val="0"/>
                </a:spcBef>
                <a:spcAft>
                  <a:spcPct val="35000"/>
                </a:spcAft>
                <a:buNone/>
              </a:pPr>
              <a:r>
                <a:rPr lang="en-US" sz="1400" kern="1200"/>
                <a:t>She wants to work after graduation and plans to get her driver’s license next year</a:t>
              </a:r>
            </a:p>
          </p:txBody>
        </p:sp>
        <p:sp>
          <p:nvSpPr>
            <p:cNvPr id="21" name="Oval 20">
              <a:extLst>
                <a:ext uri="{FF2B5EF4-FFF2-40B4-BE49-F238E27FC236}">
                  <a16:creationId xmlns:a16="http://schemas.microsoft.com/office/drawing/2014/main" id="{2C822D2F-D0A8-9B4E-A09F-F3EC2A9661F9}"/>
                </a:ext>
              </a:extLst>
            </p:cNvPr>
            <p:cNvSpPr/>
            <p:nvPr/>
          </p:nvSpPr>
          <p:spPr>
            <a:xfrm>
              <a:off x="2435725" y="2148329"/>
              <a:ext cx="655350" cy="65535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21">
              <a:extLst>
                <a:ext uri="{FF2B5EF4-FFF2-40B4-BE49-F238E27FC236}">
                  <a16:creationId xmlns:a16="http://schemas.microsoft.com/office/drawing/2014/main" id="{367FBBE3-C780-9547-880E-6E7E69B751EB}"/>
                </a:ext>
              </a:extLst>
            </p:cNvPr>
            <p:cNvSpPr/>
            <p:nvPr/>
          </p:nvSpPr>
          <p:spPr>
            <a:xfrm rot="21600000">
              <a:off x="2763400" y="2991140"/>
              <a:ext cx="6992874" cy="655352"/>
            </a:xfrm>
            <a:custGeom>
              <a:avLst/>
              <a:gdLst>
                <a:gd name="connsiteX0" fmla="*/ 0 w 6992874"/>
                <a:gd name="connsiteY0" fmla="*/ 0 h 655350"/>
                <a:gd name="connsiteX1" fmla="*/ 6665199 w 6992874"/>
                <a:gd name="connsiteY1" fmla="*/ 0 h 655350"/>
                <a:gd name="connsiteX2" fmla="*/ 6992874 w 6992874"/>
                <a:gd name="connsiteY2" fmla="*/ 327675 h 655350"/>
                <a:gd name="connsiteX3" fmla="*/ 6665199 w 6992874"/>
                <a:gd name="connsiteY3" fmla="*/ 655350 h 655350"/>
                <a:gd name="connsiteX4" fmla="*/ 0 w 6992874"/>
                <a:gd name="connsiteY4" fmla="*/ 655350 h 655350"/>
                <a:gd name="connsiteX5" fmla="*/ 0 w 6992874"/>
                <a:gd name="connsiteY5" fmla="*/ 0 h 65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655350">
                  <a:moveTo>
                    <a:pt x="6992874" y="655349"/>
                  </a:moveTo>
                  <a:lnTo>
                    <a:pt x="327675" y="655349"/>
                  </a:lnTo>
                  <a:lnTo>
                    <a:pt x="0" y="327675"/>
                  </a:lnTo>
                  <a:lnTo>
                    <a:pt x="327675" y="1"/>
                  </a:lnTo>
                  <a:lnTo>
                    <a:pt x="6992874" y="1"/>
                  </a:lnTo>
                  <a:lnTo>
                    <a:pt x="6992874" y="6553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2829" tIns="53341" rIns="99568" bIns="53341" numCol="1" spcCol="1270" anchor="ctr" anchorCtr="0">
              <a:noAutofit/>
            </a:bodyPr>
            <a:lstStyle/>
            <a:p>
              <a:pPr marL="0" lvl="0" indent="0" algn="ctr" defTabSz="622300">
                <a:lnSpc>
                  <a:spcPct val="90000"/>
                </a:lnSpc>
                <a:spcBef>
                  <a:spcPct val="0"/>
                </a:spcBef>
                <a:spcAft>
                  <a:spcPct val="35000"/>
                </a:spcAft>
                <a:buNone/>
              </a:pPr>
              <a:r>
                <a:rPr lang="en-US" sz="1400" kern="1200"/>
                <a:t>Sophie is organized, enjoys meeting new people, worked in a restaurant, and enjoyed serving customers and listening to their stories</a:t>
              </a:r>
            </a:p>
          </p:txBody>
        </p:sp>
        <p:sp>
          <p:nvSpPr>
            <p:cNvPr id="23" name="Oval 22">
              <a:extLst>
                <a:ext uri="{FF2B5EF4-FFF2-40B4-BE49-F238E27FC236}">
                  <a16:creationId xmlns:a16="http://schemas.microsoft.com/office/drawing/2014/main" id="{2E313876-F8E6-C444-9676-FFA8088B7FFD}"/>
                </a:ext>
              </a:extLst>
            </p:cNvPr>
            <p:cNvSpPr/>
            <p:nvPr/>
          </p:nvSpPr>
          <p:spPr>
            <a:xfrm>
              <a:off x="2435725" y="2991141"/>
              <a:ext cx="655350" cy="65535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Freeform 23">
              <a:extLst>
                <a:ext uri="{FF2B5EF4-FFF2-40B4-BE49-F238E27FC236}">
                  <a16:creationId xmlns:a16="http://schemas.microsoft.com/office/drawing/2014/main" id="{08E88F0E-6BAC-8740-9161-4D363739018B}"/>
                </a:ext>
              </a:extLst>
            </p:cNvPr>
            <p:cNvSpPr/>
            <p:nvPr/>
          </p:nvSpPr>
          <p:spPr>
            <a:xfrm rot="21600000">
              <a:off x="2763400" y="3833954"/>
              <a:ext cx="6992874" cy="655351"/>
            </a:xfrm>
            <a:custGeom>
              <a:avLst/>
              <a:gdLst>
                <a:gd name="connsiteX0" fmla="*/ 0 w 6992874"/>
                <a:gd name="connsiteY0" fmla="*/ 0 h 655350"/>
                <a:gd name="connsiteX1" fmla="*/ 6665199 w 6992874"/>
                <a:gd name="connsiteY1" fmla="*/ 0 h 655350"/>
                <a:gd name="connsiteX2" fmla="*/ 6992874 w 6992874"/>
                <a:gd name="connsiteY2" fmla="*/ 327675 h 655350"/>
                <a:gd name="connsiteX3" fmla="*/ 6665199 w 6992874"/>
                <a:gd name="connsiteY3" fmla="*/ 655350 h 655350"/>
                <a:gd name="connsiteX4" fmla="*/ 0 w 6992874"/>
                <a:gd name="connsiteY4" fmla="*/ 655350 h 655350"/>
                <a:gd name="connsiteX5" fmla="*/ 0 w 6992874"/>
                <a:gd name="connsiteY5" fmla="*/ 0 h 65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655350">
                  <a:moveTo>
                    <a:pt x="6992874" y="655349"/>
                  </a:moveTo>
                  <a:lnTo>
                    <a:pt x="327675" y="655349"/>
                  </a:lnTo>
                  <a:lnTo>
                    <a:pt x="0" y="327675"/>
                  </a:lnTo>
                  <a:lnTo>
                    <a:pt x="327675" y="1"/>
                  </a:lnTo>
                  <a:lnTo>
                    <a:pt x="6992874" y="1"/>
                  </a:lnTo>
                  <a:lnTo>
                    <a:pt x="6992874" y="6553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2829" tIns="53340"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t>Sophie is interested in traveling, and learning about historical facts when she's goes somewhere new</a:t>
              </a:r>
            </a:p>
          </p:txBody>
        </p:sp>
        <p:sp>
          <p:nvSpPr>
            <p:cNvPr id="42" name="Oval 41">
              <a:extLst>
                <a:ext uri="{FF2B5EF4-FFF2-40B4-BE49-F238E27FC236}">
                  <a16:creationId xmlns:a16="http://schemas.microsoft.com/office/drawing/2014/main" id="{D9702B52-1D4E-DD4C-A116-092445D3C29C}"/>
                </a:ext>
              </a:extLst>
            </p:cNvPr>
            <p:cNvSpPr/>
            <p:nvPr/>
          </p:nvSpPr>
          <p:spPr>
            <a:xfrm>
              <a:off x="2435725" y="3833954"/>
              <a:ext cx="655350" cy="65535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Freeform 42">
              <a:extLst>
                <a:ext uri="{FF2B5EF4-FFF2-40B4-BE49-F238E27FC236}">
                  <a16:creationId xmlns:a16="http://schemas.microsoft.com/office/drawing/2014/main" id="{52ECECBB-40E5-C543-A767-8022D68EF4AA}"/>
                </a:ext>
              </a:extLst>
            </p:cNvPr>
            <p:cNvSpPr/>
            <p:nvPr/>
          </p:nvSpPr>
          <p:spPr>
            <a:xfrm rot="21600000">
              <a:off x="2763400" y="4676765"/>
              <a:ext cx="6992874" cy="655351"/>
            </a:xfrm>
            <a:custGeom>
              <a:avLst/>
              <a:gdLst>
                <a:gd name="connsiteX0" fmla="*/ 0 w 6992874"/>
                <a:gd name="connsiteY0" fmla="*/ 0 h 655350"/>
                <a:gd name="connsiteX1" fmla="*/ 6665199 w 6992874"/>
                <a:gd name="connsiteY1" fmla="*/ 0 h 655350"/>
                <a:gd name="connsiteX2" fmla="*/ 6992874 w 6992874"/>
                <a:gd name="connsiteY2" fmla="*/ 327675 h 655350"/>
                <a:gd name="connsiteX3" fmla="*/ 6665199 w 6992874"/>
                <a:gd name="connsiteY3" fmla="*/ 655350 h 655350"/>
                <a:gd name="connsiteX4" fmla="*/ 0 w 6992874"/>
                <a:gd name="connsiteY4" fmla="*/ 655350 h 655350"/>
                <a:gd name="connsiteX5" fmla="*/ 0 w 6992874"/>
                <a:gd name="connsiteY5" fmla="*/ 0 h 65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655350">
                  <a:moveTo>
                    <a:pt x="6992874" y="655349"/>
                  </a:moveTo>
                  <a:lnTo>
                    <a:pt x="327675" y="655349"/>
                  </a:lnTo>
                  <a:lnTo>
                    <a:pt x="0" y="327675"/>
                  </a:lnTo>
                  <a:lnTo>
                    <a:pt x="327675" y="1"/>
                  </a:lnTo>
                  <a:lnTo>
                    <a:pt x="6992874" y="1"/>
                  </a:lnTo>
                  <a:lnTo>
                    <a:pt x="6992874" y="6553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2829"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Her support system is her mom, dad, best friend, teacher, guidance counselor, and Pre-ETS Provider</a:t>
              </a:r>
            </a:p>
          </p:txBody>
        </p:sp>
        <p:sp>
          <p:nvSpPr>
            <p:cNvPr id="44" name="Oval 43">
              <a:extLst>
                <a:ext uri="{FF2B5EF4-FFF2-40B4-BE49-F238E27FC236}">
                  <a16:creationId xmlns:a16="http://schemas.microsoft.com/office/drawing/2014/main" id="{4C38EDB4-0524-0549-8818-45276A806C17}"/>
                </a:ext>
              </a:extLst>
            </p:cNvPr>
            <p:cNvSpPr/>
            <p:nvPr/>
          </p:nvSpPr>
          <p:spPr>
            <a:xfrm>
              <a:off x="2435725" y="4676766"/>
              <a:ext cx="655350" cy="65535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Freeform 44">
              <a:extLst>
                <a:ext uri="{FF2B5EF4-FFF2-40B4-BE49-F238E27FC236}">
                  <a16:creationId xmlns:a16="http://schemas.microsoft.com/office/drawing/2014/main" id="{7E544841-AAAC-1F45-B148-CAA76AFDB067}"/>
                </a:ext>
              </a:extLst>
            </p:cNvPr>
            <p:cNvSpPr/>
            <p:nvPr/>
          </p:nvSpPr>
          <p:spPr>
            <a:xfrm rot="21600000">
              <a:off x="2763400" y="5519577"/>
              <a:ext cx="6992874" cy="655351"/>
            </a:xfrm>
            <a:custGeom>
              <a:avLst/>
              <a:gdLst>
                <a:gd name="connsiteX0" fmla="*/ 0 w 6992874"/>
                <a:gd name="connsiteY0" fmla="*/ 0 h 655350"/>
                <a:gd name="connsiteX1" fmla="*/ 6665199 w 6992874"/>
                <a:gd name="connsiteY1" fmla="*/ 0 h 655350"/>
                <a:gd name="connsiteX2" fmla="*/ 6992874 w 6992874"/>
                <a:gd name="connsiteY2" fmla="*/ 327675 h 655350"/>
                <a:gd name="connsiteX3" fmla="*/ 6665199 w 6992874"/>
                <a:gd name="connsiteY3" fmla="*/ 655350 h 655350"/>
                <a:gd name="connsiteX4" fmla="*/ 0 w 6992874"/>
                <a:gd name="connsiteY4" fmla="*/ 655350 h 655350"/>
                <a:gd name="connsiteX5" fmla="*/ 0 w 6992874"/>
                <a:gd name="connsiteY5" fmla="*/ 0 h 65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655350">
                  <a:moveTo>
                    <a:pt x="6992874" y="655349"/>
                  </a:moveTo>
                  <a:lnTo>
                    <a:pt x="327675" y="655349"/>
                  </a:lnTo>
                  <a:lnTo>
                    <a:pt x="0" y="327675"/>
                  </a:lnTo>
                  <a:lnTo>
                    <a:pt x="327675" y="1"/>
                  </a:lnTo>
                  <a:lnTo>
                    <a:pt x="6992874" y="1"/>
                  </a:lnTo>
                  <a:lnTo>
                    <a:pt x="6992874" y="6553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2829"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Sophie is not sure of how to obtain her goals, but she knows she wants to feel more prepared for when she graduates </a:t>
              </a:r>
            </a:p>
          </p:txBody>
        </p:sp>
        <p:sp>
          <p:nvSpPr>
            <p:cNvPr id="46" name="Oval 45">
              <a:extLst>
                <a:ext uri="{FF2B5EF4-FFF2-40B4-BE49-F238E27FC236}">
                  <a16:creationId xmlns:a16="http://schemas.microsoft.com/office/drawing/2014/main" id="{36F1BFB7-91C5-C941-908D-9AC0A2B2523E}"/>
                </a:ext>
              </a:extLst>
            </p:cNvPr>
            <p:cNvSpPr/>
            <p:nvPr/>
          </p:nvSpPr>
          <p:spPr>
            <a:xfrm>
              <a:off x="2435725" y="5519578"/>
              <a:ext cx="655350" cy="65535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 name="Slide Number Placeholder 3">
            <a:extLst>
              <a:ext uri="{FF2B5EF4-FFF2-40B4-BE49-F238E27FC236}">
                <a16:creationId xmlns:a16="http://schemas.microsoft.com/office/drawing/2014/main" id="{85E031AE-796A-B348-975B-BEA589806A8C}"/>
              </a:ext>
            </a:extLst>
          </p:cNvPr>
          <p:cNvSpPr>
            <a:spLocks noGrp="1"/>
          </p:cNvSpPr>
          <p:nvPr>
            <p:ph type="sldNum" sz="quarter" idx="12"/>
          </p:nvPr>
        </p:nvSpPr>
        <p:spPr/>
        <p:txBody>
          <a:bodyPr/>
          <a:lstStyle/>
          <a:p>
            <a:fld id="{9A4E376E-51ED-9F48-AB0A-188F627C77F8}" type="slidenum">
              <a:rPr lang="en-US" smtClean="0"/>
              <a:pPr/>
              <a:t>56</a:t>
            </a:fld>
            <a:endParaRPr lang="en-US" dirty="0"/>
          </a:p>
        </p:txBody>
      </p:sp>
      <p:pic>
        <p:nvPicPr>
          <p:cNvPr id="10" name="Graphic 9" descr="Woman with solid fill">
            <a:extLst>
              <a:ext uri="{FF2B5EF4-FFF2-40B4-BE49-F238E27FC236}">
                <a16:creationId xmlns:a16="http://schemas.microsoft.com/office/drawing/2014/main" id="{630CD105-6878-AE43-AB78-EC326CD57A9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16625" y="3061540"/>
            <a:ext cx="483042" cy="483042"/>
          </a:xfrm>
          <a:prstGeom prst="rect">
            <a:avLst/>
          </a:prstGeom>
        </p:spPr>
      </p:pic>
      <p:pic>
        <p:nvPicPr>
          <p:cNvPr id="12" name="Graphic 11" descr="Airplane with solid fill">
            <a:extLst>
              <a:ext uri="{FF2B5EF4-FFF2-40B4-BE49-F238E27FC236}">
                <a16:creationId xmlns:a16="http://schemas.microsoft.com/office/drawing/2014/main" id="{DE015C6A-7F52-094A-A5C1-E7DB7C7FDB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80290" y="3883772"/>
            <a:ext cx="555713" cy="555713"/>
          </a:xfrm>
          <a:prstGeom prst="rect">
            <a:avLst/>
          </a:prstGeom>
        </p:spPr>
      </p:pic>
      <p:pic>
        <p:nvPicPr>
          <p:cNvPr id="14" name="Graphic 13" descr="Briefcase with solid fill">
            <a:extLst>
              <a:ext uri="{FF2B5EF4-FFF2-40B4-BE49-F238E27FC236}">
                <a16:creationId xmlns:a16="http://schemas.microsoft.com/office/drawing/2014/main" id="{2D89D993-9FB5-A840-BB13-E9921FCC285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3687" y="2226675"/>
            <a:ext cx="475093" cy="475093"/>
          </a:xfrm>
          <a:prstGeom prst="rect">
            <a:avLst/>
          </a:prstGeom>
        </p:spPr>
      </p:pic>
      <p:pic>
        <p:nvPicPr>
          <p:cNvPr id="16" name="Graphic 15" descr="Family with two children with solid fill">
            <a:extLst>
              <a:ext uri="{FF2B5EF4-FFF2-40B4-BE49-F238E27FC236}">
                <a16:creationId xmlns:a16="http://schemas.microsoft.com/office/drawing/2014/main" id="{9D916A5C-F8E9-4549-9CB4-C9F6CD2D4A0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03181" y="4749474"/>
            <a:ext cx="509932" cy="509932"/>
          </a:xfrm>
          <a:prstGeom prst="rect">
            <a:avLst/>
          </a:prstGeom>
        </p:spPr>
      </p:pic>
      <p:pic>
        <p:nvPicPr>
          <p:cNvPr id="18" name="Graphic 17" descr="Thought bubble with solid fill">
            <a:extLst>
              <a:ext uri="{FF2B5EF4-FFF2-40B4-BE49-F238E27FC236}">
                <a16:creationId xmlns:a16="http://schemas.microsoft.com/office/drawing/2014/main" id="{73334FF3-D5A1-7C4C-BE68-619C6905659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536577" y="5597539"/>
            <a:ext cx="499426" cy="499426"/>
          </a:xfrm>
          <a:prstGeom prst="rect">
            <a:avLst/>
          </a:prstGeom>
        </p:spPr>
      </p:pic>
    </p:spTree>
    <p:extLst>
      <p:ext uri="{BB962C8B-B14F-4D97-AF65-F5344CB8AC3E}">
        <p14:creationId xmlns:p14="http://schemas.microsoft.com/office/powerpoint/2010/main" val="1955326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FC0F-5042-AE46-8692-9A692A05FC81}"/>
              </a:ext>
            </a:extLst>
          </p:cNvPr>
          <p:cNvSpPr>
            <a:spLocks noGrp="1"/>
          </p:cNvSpPr>
          <p:nvPr>
            <p:ph type="title"/>
          </p:nvPr>
        </p:nvSpPr>
        <p:spPr>
          <a:xfrm>
            <a:off x="190500" y="448468"/>
            <a:ext cx="5905500" cy="1325563"/>
          </a:xfrm>
        </p:spPr>
        <p:txBody>
          <a:bodyPr anchor="ctr">
            <a:normAutofit/>
          </a:bodyPr>
          <a:lstStyle/>
          <a:p>
            <a:r>
              <a:rPr lang="en-US" dirty="0"/>
              <a:t>Isaiah’s Career Interests </a:t>
            </a:r>
          </a:p>
        </p:txBody>
      </p:sp>
      <p:pic>
        <p:nvPicPr>
          <p:cNvPr id="5" name="Picture 4">
            <a:extLst>
              <a:ext uri="{FF2B5EF4-FFF2-40B4-BE49-F238E27FC236}">
                <a16:creationId xmlns:a16="http://schemas.microsoft.com/office/drawing/2014/main" id="{AA1DE435-8537-5C4A-B280-E7812ADFC8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3185" y="2146297"/>
            <a:ext cx="7165630" cy="4030665"/>
          </a:xfrm>
          <a:prstGeom prst="rect">
            <a:avLst/>
          </a:prstGeom>
          <a:noFill/>
        </p:spPr>
      </p:pic>
      <p:sp>
        <p:nvSpPr>
          <p:cNvPr id="4" name="Slide Number Placeholder 3">
            <a:extLst>
              <a:ext uri="{FF2B5EF4-FFF2-40B4-BE49-F238E27FC236}">
                <a16:creationId xmlns:a16="http://schemas.microsoft.com/office/drawing/2014/main" id="{FF07064D-91B5-224F-86EE-61B367B3FFE0}"/>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57</a:t>
            </a:fld>
            <a:endParaRPr lang="en-US" sz="1900"/>
          </a:p>
        </p:txBody>
      </p:sp>
    </p:spTree>
    <p:extLst>
      <p:ext uri="{BB962C8B-B14F-4D97-AF65-F5344CB8AC3E}">
        <p14:creationId xmlns:p14="http://schemas.microsoft.com/office/powerpoint/2010/main" val="2554854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C4D8-CDC7-4848-B3E4-F4A9DD1DB244}"/>
              </a:ext>
            </a:extLst>
          </p:cNvPr>
          <p:cNvSpPr>
            <a:spLocks noGrp="1"/>
          </p:cNvSpPr>
          <p:nvPr>
            <p:ph type="title"/>
          </p:nvPr>
        </p:nvSpPr>
        <p:spPr/>
        <p:txBody>
          <a:bodyPr/>
          <a:lstStyle/>
          <a:p>
            <a:r>
              <a:rPr lang="en-US" dirty="0"/>
              <a:t>Scenario 2 </a:t>
            </a:r>
          </a:p>
        </p:txBody>
      </p:sp>
      <p:sp>
        <p:nvSpPr>
          <p:cNvPr id="3" name="Content Placeholder 2">
            <a:extLst>
              <a:ext uri="{FF2B5EF4-FFF2-40B4-BE49-F238E27FC236}">
                <a16:creationId xmlns:a16="http://schemas.microsoft.com/office/drawing/2014/main" id="{4DA727BC-D12B-3749-99F8-8C80E2E66D85}"/>
              </a:ext>
            </a:extLst>
          </p:cNvPr>
          <p:cNvSpPr>
            <a:spLocks noGrp="1"/>
          </p:cNvSpPr>
          <p:nvPr>
            <p:ph idx="1"/>
          </p:nvPr>
        </p:nvSpPr>
        <p:spPr/>
        <p:txBody>
          <a:bodyPr anchor="ctr"/>
          <a:lstStyle/>
          <a:p>
            <a:r>
              <a:rPr lang="en-US" dirty="0"/>
              <a:t>Provider used O-Net and had the class take a career assessment through My Next Move. </a:t>
            </a:r>
          </a:p>
          <a:p>
            <a:r>
              <a:rPr lang="en-US" dirty="0"/>
              <a:t>Sophie took the My Next Move career assessment independently</a:t>
            </a:r>
          </a:p>
          <a:p>
            <a:r>
              <a:rPr lang="en-US" dirty="0"/>
              <a:t>Provider asked Sophie to compile the results and share them with her. </a:t>
            </a:r>
          </a:p>
          <a:p>
            <a:r>
              <a:rPr lang="en-US" dirty="0"/>
              <a:t>Sophie was matched with a receptionist position.</a:t>
            </a:r>
          </a:p>
          <a:p>
            <a:pPr marL="0" indent="0">
              <a:buNone/>
            </a:pPr>
            <a:endParaRPr lang="en-US" dirty="0"/>
          </a:p>
        </p:txBody>
      </p:sp>
      <p:sp>
        <p:nvSpPr>
          <p:cNvPr id="4" name="Slide Number Placeholder 3">
            <a:extLst>
              <a:ext uri="{FF2B5EF4-FFF2-40B4-BE49-F238E27FC236}">
                <a16:creationId xmlns:a16="http://schemas.microsoft.com/office/drawing/2014/main" id="{DFBA2C30-E02F-C44B-BBDB-FE504C5A348C}"/>
              </a:ext>
            </a:extLst>
          </p:cNvPr>
          <p:cNvSpPr>
            <a:spLocks noGrp="1"/>
          </p:cNvSpPr>
          <p:nvPr>
            <p:ph type="sldNum" sz="quarter" idx="12"/>
          </p:nvPr>
        </p:nvSpPr>
        <p:spPr/>
        <p:txBody>
          <a:bodyPr/>
          <a:lstStyle/>
          <a:p>
            <a:fld id="{9A4E376E-51ED-9F48-AB0A-188F627C77F8}" type="slidenum">
              <a:rPr lang="en-US" smtClean="0"/>
              <a:pPr/>
              <a:t>58</a:t>
            </a:fld>
            <a:endParaRPr lang="en-US" dirty="0"/>
          </a:p>
        </p:txBody>
      </p:sp>
    </p:spTree>
    <p:extLst>
      <p:ext uri="{BB962C8B-B14F-4D97-AF65-F5344CB8AC3E}">
        <p14:creationId xmlns:p14="http://schemas.microsoft.com/office/powerpoint/2010/main" val="2448013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t with solid fill">
            <a:extLst>
              <a:ext uri="{FF2B5EF4-FFF2-40B4-BE49-F238E27FC236}">
                <a16:creationId xmlns:a16="http://schemas.microsoft.com/office/drawing/2014/main" id="{CC069723-FC4F-E04B-800C-7A38A7F02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224" y="29367"/>
            <a:ext cx="2178776" cy="2178776"/>
          </a:xfrm>
          <a:prstGeom prst="rect">
            <a:avLst/>
          </a:prstGeom>
        </p:spPr>
      </p:pic>
      <p:sp>
        <p:nvSpPr>
          <p:cNvPr id="3" name="Content Placeholder 2">
            <a:extLst>
              <a:ext uri="{FF2B5EF4-FFF2-40B4-BE49-F238E27FC236}">
                <a16:creationId xmlns:a16="http://schemas.microsoft.com/office/drawing/2014/main" id="{E982C2AB-C0F9-4244-8669-CCCFA7E8614A}"/>
              </a:ext>
            </a:extLst>
          </p:cNvPr>
          <p:cNvSpPr>
            <a:spLocks noGrp="1"/>
          </p:cNvSpPr>
          <p:nvPr>
            <p:ph sz="half" idx="2"/>
          </p:nvPr>
        </p:nvSpPr>
        <p:spPr>
          <a:xfrm>
            <a:off x="776245" y="2087206"/>
            <a:ext cx="5727921" cy="4094164"/>
          </a:xfrm>
        </p:spPr>
        <p:txBody>
          <a:bodyPr>
            <a:normAutofit/>
          </a:bodyPr>
          <a:lstStyle/>
          <a:p>
            <a:endParaRPr lang="en-US" dirty="0"/>
          </a:p>
          <a:p>
            <a:pPr marL="0" indent="0">
              <a:buNone/>
            </a:pPr>
            <a:r>
              <a:rPr lang="en-US" dirty="0"/>
              <a:t>Sophie is unsure of the job requirements for being a receptionist.  How can we guide Sophie with making an informed decision about if this is a career she wants to pursue?</a:t>
            </a:r>
          </a:p>
        </p:txBody>
      </p:sp>
      <p:sp>
        <p:nvSpPr>
          <p:cNvPr id="2" name="Title 1">
            <a:extLst>
              <a:ext uri="{FF2B5EF4-FFF2-40B4-BE49-F238E27FC236}">
                <a16:creationId xmlns:a16="http://schemas.microsoft.com/office/drawing/2014/main" id="{A37F7466-422A-944E-B15A-231BBEA7B955}"/>
              </a:ext>
            </a:extLst>
          </p:cNvPr>
          <p:cNvSpPr>
            <a:spLocks noGrp="1"/>
          </p:cNvSpPr>
          <p:nvPr>
            <p:ph type="title"/>
          </p:nvPr>
        </p:nvSpPr>
        <p:spPr>
          <a:xfrm>
            <a:off x="190500" y="448468"/>
            <a:ext cx="3792985" cy="1340575"/>
          </a:xfrm>
        </p:spPr>
        <p:txBody>
          <a:bodyPr anchor="ctr">
            <a:normAutofit/>
          </a:bodyPr>
          <a:lstStyle/>
          <a:p>
            <a:r>
              <a:rPr lang="en-US" dirty="0" err="1"/>
              <a:t>Sli.do</a:t>
            </a:r>
            <a:r>
              <a:rPr lang="en-US" dirty="0"/>
              <a:t> 2</a:t>
            </a:r>
          </a:p>
        </p:txBody>
      </p:sp>
      <p:sp>
        <p:nvSpPr>
          <p:cNvPr id="4" name="Slide Number Placeholder 3">
            <a:extLst>
              <a:ext uri="{FF2B5EF4-FFF2-40B4-BE49-F238E27FC236}">
                <a16:creationId xmlns:a16="http://schemas.microsoft.com/office/drawing/2014/main" id="{A70E958C-DE63-D040-B5FD-77FF3BF94526}"/>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59</a:t>
            </a:fld>
            <a:endParaRPr lang="en-US" sz="1900"/>
          </a:p>
        </p:txBody>
      </p:sp>
      <p:pic>
        <p:nvPicPr>
          <p:cNvPr id="7" name="Picture 6" descr="Qr code&#10;&#10;Description automatically generated">
            <a:extLst>
              <a:ext uri="{FF2B5EF4-FFF2-40B4-BE49-F238E27FC236}">
                <a16:creationId xmlns:a16="http://schemas.microsoft.com/office/drawing/2014/main" id="{9FB2CF92-DDD4-6B4A-9482-541E6ABD52ED}"/>
              </a:ext>
            </a:extLst>
          </p:cNvPr>
          <p:cNvPicPr>
            <a:picLocks noChangeAspect="1"/>
          </p:cNvPicPr>
          <p:nvPr/>
        </p:nvPicPr>
        <p:blipFill>
          <a:blip r:embed="rId5"/>
          <a:stretch>
            <a:fillRect/>
          </a:stretch>
        </p:blipFill>
        <p:spPr>
          <a:xfrm>
            <a:off x="7969644" y="2914981"/>
            <a:ext cx="2438614" cy="2438614"/>
          </a:xfrm>
          <a:prstGeom prst="rect">
            <a:avLst/>
          </a:prstGeom>
        </p:spPr>
      </p:pic>
    </p:spTree>
    <p:extLst>
      <p:ext uri="{BB962C8B-B14F-4D97-AF65-F5344CB8AC3E}">
        <p14:creationId xmlns:p14="http://schemas.microsoft.com/office/powerpoint/2010/main" val="152942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9BB7A-3170-0C41-8E93-56B8E0BA3D03}"/>
              </a:ext>
            </a:extLst>
          </p:cNvPr>
          <p:cNvSpPr>
            <a:spLocks noGrp="1"/>
          </p:cNvSpPr>
          <p:nvPr>
            <p:ph sz="half" idx="1"/>
          </p:nvPr>
        </p:nvSpPr>
        <p:spPr>
          <a:xfrm>
            <a:off x="952500" y="2082799"/>
            <a:ext cx="5067300" cy="4094163"/>
          </a:xfrm>
        </p:spPr>
        <p:txBody>
          <a:bodyPr>
            <a:normAutofit/>
          </a:bodyPr>
          <a:lstStyle/>
          <a:p>
            <a:r>
              <a:rPr lang="en-US" sz="2200"/>
              <a:t>Designed to look at the individual first</a:t>
            </a:r>
          </a:p>
          <a:p>
            <a:r>
              <a:rPr lang="en-US" sz="2200"/>
              <a:t>Understanding a person as a whole</a:t>
            </a:r>
          </a:p>
          <a:p>
            <a:r>
              <a:rPr lang="en-US" sz="2200"/>
              <a:t>Student self-awareness</a:t>
            </a:r>
          </a:p>
          <a:p>
            <a:r>
              <a:rPr lang="en-US" sz="2200"/>
              <a:t>Helps students:</a:t>
            </a:r>
          </a:p>
          <a:p>
            <a:pPr lvl="1"/>
            <a:r>
              <a:rPr lang="en-US" sz="2200"/>
              <a:t>Gain control of their lives</a:t>
            </a:r>
          </a:p>
          <a:p>
            <a:pPr lvl="1"/>
            <a:r>
              <a:rPr lang="en-US" sz="2200"/>
              <a:t>Develop a plan to turn dreams into reality</a:t>
            </a:r>
          </a:p>
          <a:p>
            <a:pPr lvl="1"/>
            <a:r>
              <a:rPr lang="en-US" sz="2200"/>
              <a:t>Develop skills and abilities needed to achieve their goals</a:t>
            </a:r>
          </a:p>
        </p:txBody>
      </p:sp>
      <p:pic>
        <p:nvPicPr>
          <p:cNvPr id="1026" name="Picture 2" descr="Education, high school, university, learning and people concept. Smiling student girl reading book">
            <a:extLst>
              <a:ext uri="{FF2B5EF4-FFF2-40B4-BE49-F238E27FC236}">
                <a16:creationId xmlns:a16="http://schemas.microsoft.com/office/drawing/2014/main" id="{C6925A0E-1DD6-0346-9F70-89B556D3D58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86500" y="2082799"/>
            <a:ext cx="5067300" cy="4094164"/>
          </a:xfrm>
          <a:prstGeom prst="rect">
            <a:avLst/>
          </a:prstGeom>
          <a:solidFill>
            <a:srgbClr val="FFFFFF"/>
          </a:solidFill>
        </p:spPr>
      </p:pic>
      <p:sp>
        <p:nvSpPr>
          <p:cNvPr id="2" name="Title 1">
            <a:extLst>
              <a:ext uri="{FF2B5EF4-FFF2-40B4-BE49-F238E27FC236}">
                <a16:creationId xmlns:a16="http://schemas.microsoft.com/office/drawing/2014/main" id="{BAF152C4-DDF0-2A44-BDB5-B9688133A5F0}"/>
              </a:ext>
            </a:extLst>
          </p:cNvPr>
          <p:cNvSpPr>
            <a:spLocks noGrp="1"/>
          </p:cNvSpPr>
          <p:nvPr>
            <p:ph type="title"/>
          </p:nvPr>
        </p:nvSpPr>
        <p:spPr>
          <a:xfrm>
            <a:off x="190500" y="448468"/>
            <a:ext cx="5905500" cy="1325563"/>
          </a:xfrm>
        </p:spPr>
        <p:txBody>
          <a:bodyPr anchor="ctr">
            <a:normAutofit/>
          </a:bodyPr>
          <a:lstStyle/>
          <a:p>
            <a:r>
              <a:rPr lang="en-US" dirty="0"/>
              <a:t>Person-Driven Approach</a:t>
            </a:r>
          </a:p>
        </p:txBody>
      </p:sp>
      <p:sp>
        <p:nvSpPr>
          <p:cNvPr id="4" name="Slide Number Placeholder 3">
            <a:extLst>
              <a:ext uri="{FF2B5EF4-FFF2-40B4-BE49-F238E27FC236}">
                <a16:creationId xmlns:a16="http://schemas.microsoft.com/office/drawing/2014/main" id="{ABD27009-44C7-3B4D-B8CB-529C021536B9}"/>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6</a:t>
            </a:fld>
            <a:endParaRPr lang="en-US" sz="1900"/>
          </a:p>
        </p:txBody>
      </p:sp>
    </p:spTree>
    <p:extLst>
      <p:ext uri="{BB962C8B-B14F-4D97-AF65-F5344CB8AC3E}">
        <p14:creationId xmlns:p14="http://schemas.microsoft.com/office/powerpoint/2010/main" val="1859919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56DA0-21A0-B14E-9CA6-E2849D5C00E5}"/>
              </a:ext>
            </a:extLst>
          </p:cNvPr>
          <p:cNvSpPr>
            <a:spLocks noGrp="1"/>
          </p:cNvSpPr>
          <p:nvPr>
            <p:ph sz="half" idx="1"/>
          </p:nvPr>
        </p:nvSpPr>
        <p:spPr>
          <a:xfrm>
            <a:off x="952500" y="2082799"/>
            <a:ext cx="5067300" cy="4094163"/>
          </a:xfrm>
        </p:spPr>
        <p:txBody>
          <a:bodyPr>
            <a:normAutofit/>
          </a:bodyPr>
          <a:lstStyle/>
          <a:p>
            <a:pPr marL="457200" lvl="1" indent="0">
              <a:buNone/>
            </a:pPr>
            <a:endParaRPr lang="en-US" sz="2800" dirty="0"/>
          </a:p>
          <a:p>
            <a:pPr marL="457200" lvl="1" indent="0">
              <a:buNone/>
            </a:pPr>
            <a:r>
              <a:rPr lang="en-US" sz="2800" dirty="0"/>
              <a:t>Potential options that Sophie could choose to explore careers:  </a:t>
            </a:r>
          </a:p>
          <a:p>
            <a:pPr lvl="2"/>
            <a:r>
              <a:rPr lang="en-US" sz="2800" dirty="0" err="1"/>
              <a:t>CareerOneStop</a:t>
            </a:r>
            <a:endParaRPr lang="en-US" sz="2800" dirty="0"/>
          </a:p>
          <a:p>
            <a:pPr lvl="2"/>
            <a:r>
              <a:rPr lang="en-US" sz="2800" dirty="0"/>
              <a:t>O-Net </a:t>
            </a:r>
            <a:r>
              <a:rPr lang="en-US" sz="2800" dirty="0" err="1"/>
              <a:t>OnLine</a:t>
            </a:r>
            <a:r>
              <a:rPr lang="en-US" sz="2800" dirty="0"/>
              <a:t> </a:t>
            </a:r>
          </a:p>
          <a:p>
            <a:pPr lvl="2"/>
            <a:r>
              <a:rPr lang="en-US" sz="2800" dirty="0"/>
              <a:t>U.S. Bureau of Labor Statistics </a:t>
            </a:r>
          </a:p>
          <a:p>
            <a:endParaRPr lang="en-US" dirty="0"/>
          </a:p>
        </p:txBody>
      </p:sp>
      <p:pic>
        <p:nvPicPr>
          <p:cNvPr id="8" name="Picture 7" descr="A person working on a computer&#10;&#10;Description automatically generated with medium confidenc">
            <a:extLst>
              <a:ext uri="{FF2B5EF4-FFF2-40B4-BE49-F238E27FC236}">
                <a16:creationId xmlns:a16="http://schemas.microsoft.com/office/drawing/2014/main" id="{47AAE635-37A3-464E-9120-0E8298FA71AF}"/>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286500" y="2082799"/>
            <a:ext cx="5067300" cy="4094164"/>
          </a:xfrm>
          <a:prstGeom prst="rect">
            <a:avLst/>
          </a:prstGeom>
          <a:noFill/>
        </p:spPr>
      </p:pic>
      <p:sp>
        <p:nvSpPr>
          <p:cNvPr id="2" name="Title 1">
            <a:extLst>
              <a:ext uri="{FF2B5EF4-FFF2-40B4-BE49-F238E27FC236}">
                <a16:creationId xmlns:a16="http://schemas.microsoft.com/office/drawing/2014/main" id="{9661606D-B304-0A4E-9560-70AA0CC023D3}"/>
              </a:ext>
            </a:extLst>
          </p:cNvPr>
          <p:cNvSpPr>
            <a:spLocks noGrp="1"/>
          </p:cNvSpPr>
          <p:nvPr>
            <p:ph type="title"/>
          </p:nvPr>
        </p:nvSpPr>
        <p:spPr>
          <a:xfrm>
            <a:off x="190500" y="448468"/>
            <a:ext cx="5905500" cy="1325563"/>
          </a:xfrm>
        </p:spPr>
        <p:txBody>
          <a:bodyPr anchor="ctr">
            <a:normAutofit/>
          </a:bodyPr>
          <a:lstStyle/>
          <a:p>
            <a:r>
              <a:rPr lang="en-US" dirty="0"/>
              <a:t>Career Exploration Options</a:t>
            </a:r>
          </a:p>
        </p:txBody>
      </p:sp>
      <p:sp>
        <p:nvSpPr>
          <p:cNvPr id="4" name="Slide Number Placeholder 3">
            <a:extLst>
              <a:ext uri="{FF2B5EF4-FFF2-40B4-BE49-F238E27FC236}">
                <a16:creationId xmlns:a16="http://schemas.microsoft.com/office/drawing/2014/main" id="{E811AD49-FAFE-CA47-8007-A9939E7B7A66}"/>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60</a:t>
            </a:fld>
            <a:endParaRPr lang="en-US" sz="1900"/>
          </a:p>
        </p:txBody>
      </p:sp>
    </p:spTree>
    <p:extLst>
      <p:ext uri="{BB962C8B-B14F-4D97-AF65-F5344CB8AC3E}">
        <p14:creationId xmlns:p14="http://schemas.microsoft.com/office/powerpoint/2010/main" val="3207785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30BE-AD9E-2D4B-83E7-E468450E03C1}"/>
              </a:ext>
            </a:extLst>
          </p:cNvPr>
          <p:cNvSpPr>
            <a:spLocks noGrp="1"/>
          </p:cNvSpPr>
          <p:nvPr>
            <p:ph type="title"/>
          </p:nvPr>
        </p:nvSpPr>
        <p:spPr/>
        <p:txBody>
          <a:bodyPr anchor="ctr">
            <a:normAutofit/>
          </a:bodyPr>
          <a:lstStyle/>
          <a:p>
            <a:r>
              <a:rPr lang="en-US" dirty="0"/>
              <a:t>Scenario 3</a:t>
            </a:r>
          </a:p>
        </p:txBody>
      </p:sp>
      <p:sp>
        <p:nvSpPr>
          <p:cNvPr id="4" name="Slide Number Placeholder 3">
            <a:extLst>
              <a:ext uri="{FF2B5EF4-FFF2-40B4-BE49-F238E27FC236}">
                <a16:creationId xmlns:a16="http://schemas.microsoft.com/office/drawing/2014/main" id="{0FD74BF1-DC78-7544-9357-C40841662F0A}"/>
              </a:ext>
            </a:extLst>
          </p:cNvPr>
          <p:cNvSpPr>
            <a:spLocks noGrp="1"/>
          </p:cNvSpPr>
          <p:nvPr>
            <p:ph type="sldNum" sz="quarter" idx="12"/>
          </p:nvPr>
        </p:nvSpPr>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61</a:t>
            </a:fld>
            <a:endParaRPr lang="en-US" sz="1900"/>
          </a:p>
        </p:txBody>
      </p:sp>
      <p:sp>
        <p:nvSpPr>
          <p:cNvPr id="5" name="Content Placeholder 4">
            <a:extLst>
              <a:ext uri="{FF2B5EF4-FFF2-40B4-BE49-F238E27FC236}">
                <a16:creationId xmlns:a16="http://schemas.microsoft.com/office/drawing/2014/main" id="{41B8A8A2-9077-EE48-AD46-41C221A81F65}"/>
              </a:ext>
            </a:extLst>
          </p:cNvPr>
          <p:cNvSpPr>
            <a:spLocks noGrp="1"/>
          </p:cNvSpPr>
          <p:nvPr>
            <p:ph idx="1"/>
          </p:nvPr>
        </p:nvSpPr>
        <p:spPr/>
        <p:txBody>
          <a:bodyPr>
            <a:normAutofit/>
          </a:bodyPr>
          <a:lstStyle/>
          <a:p>
            <a:r>
              <a:rPr lang="en-US" dirty="0"/>
              <a:t>Sophie does career research using O-Net </a:t>
            </a:r>
            <a:r>
              <a:rPr lang="en-US" dirty="0" err="1"/>
              <a:t>OnLine</a:t>
            </a:r>
            <a:r>
              <a:rPr lang="en-US" dirty="0"/>
              <a:t> to research receptionist positions. </a:t>
            </a:r>
          </a:p>
          <a:p>
            <a:r>
              <a:rPr lang="en-US" dirty="0"/>
              <a:t>Collect information on job tasks, training and educational requirements, and work environments. </a:t>
            </a:r>
          </a:p>
          <a:p>
            <a:r>
              <a:rPr lang="en-US" dirty="0"/>
              <a:t>Sophie does a short presentation on what they learned. </a:t>
            </a:r>
          </a:p>
          <a:p>
            <a:r>
              <a:rPr lang="en-US" dirty="0"/>
              <a:t>After completing their career presentations, the class is instructed to find a job listing on their career of preference. </a:t>
            </a:r>
          </a:p>
        </p:txBody>
      </p:sp>
    </p:spTree>
    <p:extLst>
      <p:ext uri="{BB962C8B-B14F-4D97-AF65-F5344CB8AC3E}">
        <p14:creationId xmlns:p14="http://schemas.microsoft.com/office/powerpoint/2010/main" val="2640154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peaking into a microphone&#10;&#10;Description automatically generated with medium confidence">
            <a:extLst>
              <a:ext uri="{FF2B5EF4-FFF2-40B4-BE49-F238E27FC236}">
                <a16:creationId xmlns:a16="http://schemas.microsoft.com/office/drawing/2014/main" id="{B49905AC-2ED4-7F45-BFC3-9F584036CA90}"/>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183188" y="2171700"/>
            <a:ext cx="6172200" cy="3911600"/>
          </a:xfrm>
          <a:prstGeom prst="rect">
            <a:avLst/>
          </a:prstGeom>
          <a:noFill/>
        </p:spPr>
      </p:pic>
      <p:sp>
        <p:nvSpPr>
          <p:cNvPr id="3" name="Content Placeholder 2">
            <a:extLst>
              <a:ext uri="{FF2B5EF4-FFF2-40B4-BE49-F238E27FC236}">
                <a16:creationId xmlns:a16="http://schemas.microsoft.com/office/drawing/2014/main" id="{1DD56E66-6879-7E40-AB87-16B131A7F66A}"/>
              </a:ext>
            </a:extLst>
          </p:cNvPr>
          <p:cNvSpPr>
            <a:spLocks noGrp="1"/>
          </p:cNvSpPr>
          <p:nvPr>
            <p:ph type="body" sz="half" idx="2"/>
          </p:nvPr>
        </p:nvSpPr>
        <p:spPr>
          <a:xfrm>
            <a:off x="839788" y="2171700"/>
            <a:ext cx="3932237" cy="3911600"/>
          </a:xfrm>
        </p:spPr>
        <p:txBody>
          <a:bodyPr>
            <a:normAutofit/>
          </a:bodyPr>
          <a:lstStyle/>
          <a:p>
            <a:pPr marL="0" indent="0">
              <a:buNone/>
            </a:pPr>
            <a:r>
              <a:rPr lang="en-US" dirty="0"/>
              <a:t>Sophie learned about:</a:t>
            </a:r>
          </a:p>
          <a:p>
            <a:pPr marL="342900" indent="-342900">
              <a:buFont typeface="Arial" panose="020B0604020202020204" pitchFamily="34" charset="0"/>
              <a:buChar char="•"/>
            </a:pPr>
            <a:r>
              <a:rPr lang="en-US" dirty="0"/>
              <a:t>Job qualifications </a:t>
            </a:r>
          </a:p>
          <a:p>
            <a:pPr marL="342900" indent="-342900">
              <a:buFont typeface="Arial" panose="020B0604020202020204" pitchFamily="34" charset="0"/>
              <a:buChar char="•"/>
            </a:pPr>
            <a:r>
              <a:rPr lang="en-US" dirty="0"/>
              <a:t>Minimum requirements </a:t>
            </a:r>
          </a:p>
          <a:p>
            <a:pPr marL="342900" indent="-342900">
              <a:buFont typeface="Arial" panose="020B0604020202020204" pitchFamily="34" charset="0"/>
              <a:buChar char="•"/>
            </a:pPr>
            <a:r>
              <a:rPr lang="en-US" dirty="0"/>
              <a:t>Physical requirements </a:t>
            </a:r>
          </a:p>
          <a:p>
            <a:pPr marL="342900" indent="-342900">
              <a:buFont typeface="Arial" panose="020B0604020202020204" pitchFamily="34" charset="0"/>
              <a:buChar char="•"/>
            </a:pPr>
            <a:r>
              <a:rPr lang="en-US" dirty="0"/>
              <a:t>Preferred experience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CD2926A-4060-A84E-B6D8-8620E7CF4F69}"/>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62</a:t>
            </a:fld>
            <a:endParaRPr lang="en-US" sz="1900"/>
          </a:p>
        </p:txBody>
      </p:sp>
      <p:sp>
        <p:nvSpPr>
          <p:cNvPr id="2" name="Title 1">
            <a:extLst>
              <a:ext uri="{FF2B5EF4-FFF2-40B4-BE49-F238E27FC236}">
                <a16:creationId xmlns:a16="http://schemas.microsoft.com/office/drawing/2014/main" id="{FD7BE251-8649-1C4B-8815-61CD6AD4B03C}"/>
              </a:ext>
            </a:extLst>
          </p:cNvPr>
          <p:cNvSpPr>
            <a:spLocks noGrp="1"/>
          </p:cNvSpPr>
          <p:nvPr>
            <p:ph type="title"/>
          </p:nvPr>
        </p:nvSpPr>
        <p:spPr>
          <a:xfrm>
            <a:off x="190500" y="448468"/>
            <a:ext cx="5905500" cy="1325563"/>
          </a:xfrm>
        </p:spPr>
        <p:txBody>
          <a:bodyPr anchor="ctr">
            <a:normAutofit/>
          </a:bodyPr>
          <a:lstStyle/>
          <a:p>
            <a:r>
              <a:rPr lang="en-US" dirty="0"/>
              <a:t>Sophie’s Job Posting</a:t>
            </a:r>
          </a:p>
        </p:txBody>
      </p:sp>
      <p:sp>
        <p:nvSpPr>
          <p:cNvPr id="13" name="TextBox 12">
            <a:extLst>
              <a:ext uri="{FF2B5EF4-FFF2-40B4-BE49-F238E27FC236}">
                <a16:creationId xmlns:a16="http://schemas.microsoft.com/office/drawing/2014/main" id="{B025898E-E449-EF48-8CE0-C0356B448CFE}"/>
              </a:ext>
            </a:extLst>
          </p:cNvPr>
          <p:cNvSpPr txBox="1"/>
          <p:nvPr/>
        </p:nvSpPr>
        <p:spPr>
          <a:xfrm>
            <a:off x="8516149" y="5883245"/>
            <a:ext cx="283923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slidewiki.org/deck/99336/slide/636095-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140788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A2AEF8-A081-1647-AF3F-B1788382032E}"/>
              </a:ext>
            </a:extLst>
          </p:cNvPr>
          <p:cNvSpPr>
            <a:spLocks noGrp="1"/>
          </p:cNvSpPr>
          <p:nvPr>
            <p:ph type="title"/>
          </p:nvPr>
        </p:nvSpPr>
        <p:spPr/>
        <p:txBody>
          <a:bodyPr/>
          <a:lstStyle/>
          <a:p>
            <a:r>
              <a:rPr lang="en-US" dirty="0"/>
              <a:t>Pro and Con List</a:t>
            </a:r>
          </a:p>
        </p:txBody>
      </p:sp>
      <p:sp>
        <p:nvSpPr>
          <p:cNvPr id="8" name="Content Placeholder 7">
            <a:extLst>
              <a:ext uri="{FF2B5EF4-FFF2-40B4-BE49-F238E27FC236}">
                <a16:creationId xmlns:a16="http://schemas.microsoft.com/office/drawing/2014/main" id="{1C497BE8-E59A-7D4D-A4DC-22DC1CC3A231}"/>
              </a:ext>
            </a:extLst>
          </p:cNvPr>
          <p:cNvSpPr>
            <a:spLocks noGrp="1"/>
          </p:cNvSpPr>
          <p:nvPr>
            <p:ph idx="1"/>
          </p:nvPr>
        </p:nvSpPr>
        <p:spPr>
          <a:xfrm>
            <a:off x="328654" y="2376086"/>
            <a:ext cx="4614948" cy="3498045"/>
          </a:xfrm>
        </p:spPr>
        <p:txBody>
          <a:bodyPr/>
          <a:lstStyle/>
          <a:p>
            <a:pPr marL="0" indent="0">
              <a:buNone/>
            </a:pPr>
            <a:endParaRPr lang="en-US" sz="2000" dirty="0"/>
          </a:p>
          <a:p>
            <a:pPr marL="0" indent="0">
              <a:buNone/>
            </a:pPr>
            <a:endParaRPr lang="en-US" sz="2000" dirty="0"/>
          </a:p>
          <a:p>
            <a:pPr marL="0" indent="0">
              <a:buNone/>
            </a:pPr>
            <a:r>
              <a:rPr lang="en-US" sz="2000" dirty="0"/>
              <a:t>After her research and reviewing the job listing, the class does a pro and con list about their career of interest. Sophie’s list includes: </a:t>
            </a:r>
          </a:p>
          <a:p>
            <a:endParaRPr lang="en-US" dirty="0"/>
          </a:p>
        </p:txBody>
      </p:sp>
      <p:sp>
        <p:nvSpPr>
          <p:cNvPr id="7" name="Slide Number Placeholder 6">
            <a:extLst>
              <a:ext uri="{FF2B5EF4-FFF2-40B4-BE49-F238E27FC236}">
                <a16:creationId xmlns:a16="http://schemas.microsoft.com/office/drawing/2014/main" id="{84455F3D-C193-B449-841F-441F1F3B3352}"/>
              </a:ext>
            </a:extLst>
          </p:cNvPr>
          <p:cNvSpPr>
            <a:spLocks noGrp="1"/>
          </p:cNvSpPr>
          <p:nvPr>
            <p:ph type="sldNum" sz="quarter" idx="12"/>
          </p:nvPr>
        </p:nvSpPr>
        <p:spPr/>
        <p:txBody>
          <a:bodyPr/>
          <a:lstStyle/>
          <a:p>
            <a:fld id="{9A4E376E-51ED-9F48-AB0A-188F627C77F8}" type="slidenum">
              <a:rPr lang="en-US" smtClean="0"/>
              <a:pPr/>
              <a:t>63</a:t>
            </a:fld>
            <a:endParaRPr lang="en-US" dirty="0"/>
          </a:p>
        </p:txBody>
      </p:sp>
      <p:graphicFrame>
        <p:nvGraphicFramePr>
          <p:cNvPr id="9" name="Table 8">
            <a:extLst>
              <a:ext uri="{FF2B5EF4-FFF2-40B4-BE49-F238E27FC236}">
                <a16:creationId xmlns:a16="http://schemas.microsoft.com/office/drawing/2014/main" id="{60EBF048-088A-804E-B898-A71090E7865D}"/>
              </a:ext>
            </a:extLst>
          </p:cNvPr>
          <p:cNvGraphicFramePr>
            <a:graphicFrameLocks noGrp="1"/>
          </p:cNvGraphicFramePr>
          <p:nvPr>
            <p:extLst>
              <p:ext uri="{D42A27DB-BD31-4B8C-83A1-F6EECF244321}">
                <p14:modId xmlns:p14="http://schemas.microsoft.com/office/powerpoint/2010/main" val="888671296"/>
              </p:ext>
            </p:extLst>
          </p:nvPr>
        </p:nvGraphicFramePr>
        <p:xfrm>
          <a:off x="5527812" y="2083242"/>
          <a:ext cx="6335534" cy="3872285"/>
        </p:xfrm>
        <a:graphic>
          <a:graphicData uri="http://schemas.openxmlformats.org/drawingml/2006/table">
            <a:tbl>
              <a:tblPr firstRow="1" firstCol="1">
                <a:tableStyleId>{5C22544A-7EE6-4342-B048-85BDC9FD1C3A}</a:tableStyleId>
              </a:tblPr>
              <a:tblGrid>
                <a:gridCol w="3167767">
                  <a:extLst>
                    <a:ext uri="{9D8B030D-6E8A-4147-A177-3AD203B41FA5}">
                      <a16:colId xmlns:a16="http://schemas.microsoft.com/office/drawing/2014/main" val="1472549242"/>
                    </a:ext>
                  </a:extLst>
                </a:gridCol>
                <a:gridCol w="3167767">
                  <a:extLst>
                    <a:ext uri="{9D8B030D-6E8A-4147-A177-3AD203B41FA5}">
                      <a16:colId xmlns:a16="http://schemas.microsoft.com/office/drawing/2014/main" val="1463723214"/>
                    </a:ext>
                  </a:extLst>
                </a:gridCol>
              </a:tblGrid>
              <a:tr h="250743">
                <a:tc>
                  <a:txBody>
                    <a:bodyPr/>
                    <a:lstStyle/>
                    <a:p>
                      <a:pPr marL="0" marR="0" algn="ctr">
                        <a:lnSpc>
                          <a:spcPct val="107000"/>
                        </a:lnSpc>
                        <a:spcBef>
                          <a:spcPts val="0"/>
                        </a:spcBef>
                        <a:spcAft>
                          <a:spcPts val="0"/>
                        </a:spcAft>
                      </a:pPr>
                      <a:r>
                        <a:rPr lang="en-US" sz="1200" dirty="0">
                          <a:effectLst/>
                        </a:rPr>
                        <a:t>Pro: Requires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1200" dirty="0">
                          <a:solidFill>
                            <a:schemeClr val="bg1"/>
                          </a:solidFill>
                          <a:effectLst/>
                        </a:rPr>
                        <a:t>Con: Requires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742103785"/>
                  </a:ext>
                </a:extLst>
              </a:tr>
              <a:tr h="513777">
                <a:tc>
                  <a:txBody>
                    <a:bodyPr/>
                    <a:lstStyle/>
                    <a:p>
                      <a:pPr marL="0" marR="0">
                        <a:lnSpc>
                          <a:spcPct val="107000"/>
                        </a:lnSpc>
                        <a:spcBef>
                          <a:spcPts val="0"/>
                        </a:spcBef>
                        <a:spcAft>
                          <a:spcPts val="0"/>
                        </a:spcAft>
                      </a:pPr>
                      <a:r>
                        <a:rPr lang="en-US" sz="1200" dirty="0">
                          <a:effectLst/>
                        </a:rPr>
                        <a:t>Greeting and talking to people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n-US" sz="1200" b="1" dirty="0">
                          <a:solidFill>
                            <a:schemeClr val="bg1"/>
                          </a:solidFill>
                          <a:effectLst/>
                          <a:latin typeface="+mn-lt"/>
                          <a:ea typeface="Calibri" panose="020F0502020204030204" pitchFamily="34" charset="0"/>
                          <a:cs typeface="Times New Roman" panose="02020603050405020304" pitchFamily="18" charset="0"/>
                        </a:rPr>
                        <a:t>Fast-paced environment </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813030466"/>
                  </a:ext>
                </a:extLst>
              </a:tr>
              <a:tr h="513777">
                <a:tc>
                  <a:txBody>
                    <a:bodyPr/>
                    <a:lstStyle/>
                    <a:p>
                      <a:pPr marL="0" marR="0">
                        <a:lnSpc>
                          <a:spcPct val="107000"/>
                        </a:lnSpc>
                        <a:spcBef>
                          <a:spcPts val="0"/>
                        </a:spcBef>
                        <a:spcAft>
                          <a:spcPts val="0"/>
                        </a:spcAft>
                      </a:pPr>
                      <a:r>
                        <a:rPr lang="en-US" sz="1200" dirty="0">
                          <a:effectLst/>
                        </a:rPr>
                        <a:t>Organization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n-US" sz="1200" b="1" dirty="0">
                          <a:solidFill>
                            <a:schemeClr val="bg1"/>
                          </a:solidFill>
                          <a:effectLst/>
                        </a:rPr>
                        <a:t>Going to the same office everyday </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2279662258"/>
                  </a:ext>
                </a:extLst>
              </a:tr>
              <a:tr h="1040020">
                <a:tc>
                  <a:txBody>
                    <a:bodyPr/>
                    <a:lstStyle/>
                    <a:p>
                      <a:pPr marL="0" marR="0">
                        <a:lnSpc>
                          <a:spcPct val="107000"/>
                        </a:lnSpc>
                        <a:spcBef>
                          <a:spcPts val="0"/>
                        </a:spcBef>
                        <a:spcAft>
                          <a:spcPts val="0"/>
                        </a:spcAft>
                      </a:pPr>
                      <a:r>
                        <a:rPr lang="en-US" sz="1200" dirty="0">
                          <a:effectLst/>
                        </a:rPr>
                        <a:t>Helping people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n-US" sz="1200" b="1" dirty="0">
                          <a:solidFill>
                            <a:schemeClr val="bg1"/>
                          </a:solidFill>
                          <a:effectLst/>
                        </a:rPr>
                        <a:t>Software experience preferred</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2724945947"/>
                  </a:ext>
                </a:extLst>
              </a:tr>
              <a:tr h="776984">
                <a:tc>
                  <a:txBody>
                    <a:bodyPr/>
                    <a:lstStyle/>
                    <a:p>
                      <a:pPr marL="0" marR="0">
                        <a:lnSpc>
                          <a:spcPct val="107000"/>
                        </a:lnSpc>
                        <a:spcBef>
                          <a:spcPts val="0"/>
                        </a:spcBef>
                        <a:spcAft>
                          <a:spcPts val="0"/>
                        </a:spcAft>
                      </a:pPr>
                      <a:r>
                        <a:rPr lang="en-US" sz="1200" dirty="0">
                          <a:effectLst/>
                        </a:rPr>
                        <a:t>Typing and filing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n-US" sz="12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3023775970"/>
                  </a:ext>
                </a:extLst>
              </a:tr>
              <a:tr h="776984">
                <a:tc>
                  <a:txBody>
                    <a:bodyPr/>
                    <a:lstStyle/>
                    <a:p>
                      <a:pPr marL="0" marR="0">
                        <a:lnSpc>
                          <a:spcPct val="107000"/>
                        </a:lnSpc>
                        <a:spcBef>
                          <a:spcPts val="0"/>
                        </a:spcBef>
                        <a:spcAft>
                          <a:spcPts val="0"/>
                        </a:spcAft>
                      </a:pPr>
                      <a:r>
                        <a:rPr lang="en-US" sz="1200" dirty="0">
                          <a:effectLst/>
                        </a:rPr>
                        <a:t>Ability to learn new skills quickly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n-US" sz="12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1685700160"/>
                  </a:ext>
                </a:extLst>
              </a:tr>
            </a:tbl>
          </a:graphicData>
        </a:graphic>
      </p:graphicFrame>
    </p:spTree>
    <p:extLst>
      <p:ext uri="{BB962C8B-B14F-4D97-AF65-F5344CB8AC3E}">
        <p14:creationId xmlns:p14="http://schemas.microsoft.com/office/powerpoint/2010/main" val="4203465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t with solid fill">
            <a:extLst>
              <a:ext uri="{FF2B5EF4-FFF2-40B4-BE49-F238E27FC236}">
                <a16:creationId xmlns:a16="http://schemas.microsoft.com/office/drawing/2014/main" id="{CC069723-FC4F-E04B-800C-7A38A7F02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9772" y="51666"/>
            <a:ext cx="2126228" cy="2126228"/>
          </a:xfrm>
          <a:prstGeom prst="rect">
            <a:avLst/>
          </a:prstGeom>
        </p:spPr>
      </p:pic>
      <p:sp>
        <p:nvSpPr>
          <p:cNvPr id="3" name="Content Placeholder 2">
            <a:extLst>
              <a:ext uri="{FF2B5EF4-FFF2-40B4-BE49-F238E27FC236}">
                <a16:creationId xmlns:a16="http://schemas.microsoft.com/office/drawing/2014/main" id="{E982C2AB-C0F9-4244-8669-CCCFA7E8614A}"/>
              </a:ext>
            </a:extLst>
          </p:cNvPr>
          <p:cNvSpPr>
            <a:spLocks noGrp="1"/>
          </p:cNvSpPr>
          <p:nvPr>
            <p:ph type="body" sz="half" idx="2"/>
          </p:nvPr>
        </p:nvSpPr>
        <p:spPr>
          <a:xfrm>
            <a:off x="1267943" y="2177894"/>
            <a:ext cx="5546325" cy="3992318"/>
          </a:xfrm>
        </p:spPr>
        <p:txBody>
          <a:bodyPr>
            <a:normAutofit/>
          </a:bodyPr>
          <a:lstStyle/>
          <a:p>
            <a:endParaRPr lang="en-US" sz="2200" dirty="0"/>
          </a:p>
          <a:p>
            <a:pPr marL="0" indent="0">
              <a:buNone/>
            </a:pPr>
            <a:r>
              <a:rPr lang="en-US" dirty="0"/>
              <a:t>In her pros and cons list, Sophie indicated she is concerned about the fast-paced environment. As her Pre-ETS provider, what would you say to her? </a:t>
            </a:r>
          </a:p>
        </p:txBody>
      </p:sp>
      <p:sp>
        <p:nvSpPr>
          <p:cNvPr id="4" name="Slide Number Placeholder 3">
            <a:extLst>
              <a:ext uri="{FF2B5EF4-FFF2-40B4-BE49-F238E27FC236}">
                <a16:creationId xmlns:a16="http://schemas.microsoft.com/office/drawing/2014/main" id="{A70E958C-DE63-D040-B5FD-77FF3BF94526}"/>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64</a:t>
            </a:fld>
            <a:endParaRPr lang="en-US" sz="1900"/>
          </a:p>
        </p:txBody>
      </p:sp>
      <p:sp>
        <p:nvSpPr>
          <p:cNvPr id="2" name="Title 1">
            <a:extLst>
              <a:ext uri="{FF2B5EF4-FFF2-40B4-BE49-F238E27FC236}">
                <a16:creationId xmlns:a16="http://schemas.microsoft.com/office/drawing/2014/main" id="{A37F7466-422A-944E-B15A-231BBEA7B955}"/>
              </a:ext>
            </a:extLst>
          </p:cNvPr>
          <p:cNvSpPr>
            <a:spLocks noGrp="1"/>
          </p:cNvSpPr>
          <p:nvPr>
            <p:ph type="title"/>
          </p:nvPr>
        </p:nvSpPr>
        <p:spPr>
          <a:xfrm>
            <a:off x="190500" y="448468"/>
            <a:ext cx="4246328" cy="1332624"/>
          </a:xfrm>
        </p:spPr>
        <p:txBody>
          <a:bodyPr anchor="ctr">
            <a:normAutofit/>
          </a:bodyPr>
          <a:lstStyle/>
          <a:p>
            <a:r>
              <a:rPr lang="en-US" dirty="0" err="1"/>
              <a:t>Sli.do</a:t>
            </a:r>
            <a:r>
              <a:rPr lang="en-US" dirty="0"/>
              <a:t> 3</a:t>
            </a:r>
          </a:p>
        </p:txBody>
      </p:sp>
      <p:pic>
        <p:nvPicPr>
          <p:cNvPr id="7" name="Picture 6" descr="Qr code&#10;&#10;Description automatically generated">
            <a:extLst>
              <a:ext uri="{FF2B5EF4-FFF2-40B4-BE49-F238E27FC236}">
                <a16:creationId xmlns:a16="http://schemas.microsoft.com/office/drawing/2014/main" id="{9E7F0C1A-6D50-A841-8E84-8BB76B3C1095}"/>
              </a:ext>
            </a:extLst>
          </p:cNvPr>
          <p:cNvPicPr>
            <a:picLocks noChangeAspect="1"/>
          </p:cNvPicPr>
          <p:nvPr/>
        </p:nvPicPr>
        <p:blipFill>
          <a:blip r:embed="rId5"/>
          <a:stretch>
            <a:fillRect/>
          </a:stretch>
        </p:blipFill>
        <p:spPr>
          <a:xfrm>
            <a:off x="8180857" y="2590145"/>
            <a:ext cx="2743200" cy="2743200"/>
          </a:xfrm>
          <a:prstGeom prst="rect">
            <a:avLst/>
          </a:prstGeom>
        </p:spPr>
      </p:pic>
    </p:spTree>
    <p:extLst>
      <p:ext uri="{BB962C8B-B14F-4D97-AF65-F5344CB8AC3E}">
        <p14:creationId xmlns:p14="http://schemas.microsoft.com/office/powerpoint/2010/main" val="35045016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35A9D4-902A-4DA3-AAC2-B91D6480CA25}"/>
              </a:ext>
            </a:extLst>
          </p:cNvPr>
          <p:cNvSpPr>
            <a:spLocks noGrp="1"/>
          </p:cNvSpPr>
          <p:nvPr>
            <p:ph type="title"/>
          </p:nvPr>
        </p:nvSpPr>
        <p:spPr>
          <a:xfrm>
            <a:off x="190500" y="448468"/>
            <a:ext cx="5905500" cy="1325563"/>
          </a:xfrm>
        </p:spPr>
        <p:txBody>
          <a:bodyPr/>
          <a:lstStyle/>
          <a:p>
            <a:r>
              <a:rPr lang="en-US" dirty="0"/>
              <a:t>Gathering Career Information</a:t>
            </a:r>
          </a:p>
        </p:txBody>
      </p:sp>
      <p:sp>
        <p:nvSpPr>
          <p:cNvPr id="4" name="Slide Number Placeholder 3">
            <a:extLst>
              <a:ext uri="{FF2B5EF4-FFF2-40B4-BE49-F238E27FC236}">
                <a16:creationId xmlns:a16="http://schemas.microsoft.com/office/drawing/2014/main" id="{62727CFF-5A88-DA47-A658-9B356D6DED86}"/>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65</a:t>
            </a:fld>
            <a:endParaRPr lang="en-US" sz="1900"/>
          </a:p>
        </p:txBody>
      </p:sp>
      <p:graphicFrame>
        <p:nvGraphicFramePr>
          <p:cNvPr id="6" name="Content Placeholder 2">
            <a:extLst>
              <a:ext uri="{FF2B5EF4-FFF2-40B4-BE49-F238E27FC236}">
                <a16:creationId xmlns:a16="http://schemas.microsoft.com/office/drawing/2014/main" id="{354E1466-87AA-4AA8-BDD9-42CD38566E1A}"/>
              </a:ext>
            </a:extLst>
          </p:cNvPr>
          <p:cNvGraphicFramePr>
            <a:graphicFrameLocks noGrp="1"/>
          </p:cNvGraphicFramePr>
          <p:nvPr>
            <p:ph idx="1"/>
            <p:extLst>
              <p:ext uri="{D42A27DB-BD31-4B8C-83A1-F6EECF244321}">
                <p14:modId xmlns:p14="http://schemas.microsoft.com/office/powerpoint/2010/main" val="7639665"/>
              </p:ext>
            </p:extLst>
          </p:nvPr>
        </p:nvGraphicFramePr>
        <p:xfrm>
          <a:off x="838200" y="2146297"/>
          <a:ext cx="10515600" cy="403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117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3218-463D-2D4D-AEFC-E1BB94300715}"/>
              </a:ext>
            </a:extLst>
          </p:cNvPr>
          <p:cNvSpPr>
            <a:spLocks noGrp="1"/>
          </p:cNvSpPr>
          <p:nvPr>
            <p:ph type="title"/>
          </p:nvPr>
        </p:nvSpPr>
        <p:spPr>
          <a:xfrm>
            <a:off x="190500" y="448468"/>
            <a:ext cx="5905500" cy="1325563"/>
          </a:xfrm>
        </p:spPr>
        <p:txBody>
          <a:bodyPr anchor="ctr">
            <a:normAutofit fontScale="90000"/>
          </a:bodyPr>
          <a:lstStyle/>
          <a:p>
            <a:r>
              <a:rPr lang="en-US" dirty="0"/>
              <a:t>Isaiah’s Informational Interview </a:t>
            </a:r>
          </a:p>
        </p:txBody>
      </p:sp>
      <p:pic>
        <p:nvPicPr>
          <p:cNvPr id="5" name="Picture 4">
            <a:extLst>
              <a:ext uri="{FF2B5EF4-FFF2-40B4-BE49-F238E27FC236}">
                <a16:creationId xmlns:a16="http://schemas.microsoft.com/office/drawing/2014/main" id="{B391E2B1-143D-154E-A3E5-ACDAC15259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2146297"/>
            <a:ext cx="10515600" cy="4030665"/>
          </a:xfrm>
          <a:prstGeom prst="rect">
            <a:avLst/>
          </a:prstGeom>
          <a:noFill/>
        </p:spPr>
      </p:pic>
      <p:sp>
        <p:nvSpPr>
          <p:cNvPr id="4" name="Slide Number Placeholder 3">
            <a:extLst>
              <a:ext uri="{FF2B5EF4-FFF2-40B4-BE49-F238E27FC236}">
                <a16:creationId xmlns:a16="http://schemas.microsoft.com/office/drawing/2014/main" id="{D250E492-F43B-9E48-91FF-16E36D3C594C}"/>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66</a:t>
            </a:fld>
            <a:endParaRPr lang="en-US" sz="1900"/>
          </a:p>
        </p:txBody>
      </p:sp>
    </p:spTree>
    <p:extLst>
      <p:ext uri="{BB962C8B-B14F-4D97-AF65-F5344CB8AC3E}">
        <p14:creationId xmlns:p14="http://schemas.microsoft.com/office/powerpoint/2010/main" val="2126114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73E856C-8E2A-4ED0-B2A4-0F70D26E2370}"/>
              </a:ext>
            </a:extLst>
          </p:cNvPr>
          <p:cNvSpPr>
            <a:spLocks noGrp="1"/>
          </p:cNvSpPr>
          <p:nvPr>
            <p:ph type="title"/>
          </p:nvPr>
        </p:nvSpPr>
        <p:spPr>
          <a:xfrm>
            <a:off x="190500" y="448468"/>
            <a:ext cx="5905500" cy="1325563"/>
          </a:xfrm>
        </p:spPr>
        <p:txBody>
          <a:bodyPr/>
          <a:lstStyle/>
          <a:p>
            <a:r>
              <a:rPr lang="en-US" dirty="0"/>
              <a:t>Prepare Sophie</a:t>
            </a:r>
          </a:p>
        </p:txBody>
      </p:sp>
      <p:sp>
        <p:nvSpPr>
          <p:cNvPr id="4" name="Slide Number Placeholder 3">
            <a:extLst>
              <a:ext uri="{FF2B5EF4-FFF2-40B4-BE49-F238E27FC236}">
                <a16:creationId xmlns:a16="http://schemas.microsoft.com/office/drawing/2014/main" id="{E3245B1C-FF9D-404C-A2F0-249BD9E4D7C2}"/>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67</a:t>
            </a:fld>
            <a:endParaRPr lang="en-US" sz="1900"/>
          </a:p>
        </p:txBody>
      </p:sp>
      <p:graphicFrame>
        <p:nvGraphicFramePr>
          <p:cNvPr id="6" name="Content Placeholder 2">
            <a:extLst>
              <a:ext uri="{FF2B5EF4-FFF2-40B4-BE49-F238E27FC236}">
                <a16:creationId xmlns:a16="http://schemas.microsoft.com/office/drawing/2014/main" id="{B9AC689C-7180-458B-8290-03255AB1BE15}"/>
              </a:ext>
            </a:extLst>
          </p:cNvPr>
          <p:cNvGraphicFramePr>
            <a:graphicFrameLocks noGrp="1"/>
          </p:cNvGraphicFramePr>
          <p:nvPr>
            <p:ph idx="1"/>
            <p:extLst>
              <p:ext uri="{D42A27DB-BD31-4B8C-83A1-F6EECF244321}">
                <p14:modId xmlns:p14="http://schemas.microsoft.com/office/powerpoint/2010/main" val="1053082112"/>
              </p:ext>
            </p:extLst>
          </p:nvPr>
        </p:nvGraphicFramePr>
        <p:xfrm>
          <a:off x="838200" y="2146297"/>
          <a:ext cx="10515600" cy="403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269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9A74-AD1E-5F4E-B9BD-240F24E02FBB}"/>
              </a:ext>
            </a:extLst>
          </p:cNvPr>
          <p:cNvSpPr>
            <a:spLocks noGrp="1"/>
          </p:cNvSpPr>
          <p:nvPr>
            <p:ph type="title"/>
          </p:nvPr>
        </p:nvSpPr>
        <p:spPr/>
        <p:txBody>
          <a:bodyPr/>
          <a:lstStyle/>
          <a:p>
            <a:r>
              <a:rPr lang="en-US" dirty="0"/>
              <a:t>Example Questions</a:t>
            </a:r>
          </a:p>
        </p:txBody>
      </p:sp>
      <p:grpSp>
        <p:nvGrpSpPr>
          <p:cNvPr id="7" name="Group 6">
            <a:extLst>
              <a:ext uri="{FF2B5EF4-FFF2-40B4-BE49-F238E27FC236}">
                <a16:creationId xmlns:a16="http://schemas.microsoft.com/office/drawing/2014/main" id="{5B1CCA48-FF21-664E-A6C2-E9BFF3E28945}"/>
              </a:ext>
            </a:extLst>
          </p:cNvPr>
          <p:cNvGrpSpPr/>
          <p:nvPr/>
        </p:nvGrpSpPr>
        <p:grpSpPr>
          <a:xfrm>
            <a:off x="2392293" y="2147736"/>
            <a:ext cx="7407413" cy="4027785"/>
            <a:chOff x="2392293" y="2147736"/>
            <a:chExt cx="7407413" cy="4027785"/>
          </a:xfrm>
        </p:grpSpPr>
        <p:sp>
          <p:nvSpPr>
            <p:cNvPr id="8" name="Freeform 7">
              <a:extLst>
                <a:ext uri="{FF2B5EF4-FFF2-40B4-BE49-F238E27FC236}">
                  <a16:creationId xmlns:a16="http://schemas.microsoft.com/office/drawing/2014/main" id="{B28D46F6-A117-184C-B90F-1291789A68AE}"/>
                </a:ext>
              </a:extLst>
            </p:cNvPr>
            <p:cNvSpPr/>
            <p:nvPr/>
          </p:nvSpPr>
          <p:spPr>
            <a:xfrm rot="21600000">
              <a:off x="2806832" y="2147736"/>
              <a:ext cx="6992874" cy="829081"/>
            </a:xfrm>
            <a:custGeom>
              <a:avLst/>
              <a:gdLst>
                <a:gd name="connsiteX0" fmla="*/ 0 w 6992874"/>
                <a:gd name="connsiteY0" fmla="*/ 0 h 829079"/>
                <a:gd name="connsiteX1" fmla="*/ 6578335 w 6992874"/>
                <a:gd name="connsiteY1" fmla="*/ 0 h 829079"/>
                <a:gd name="connsiteX2" fmla="*/ 6992874 w 6992874"/>
                <a:gd name="connsiteY2" fmla="*/ 414540 h 829079"/>
                <a:gd name="connsiteX3" fmla="*/ 6578335 w 6992874"/>
                <a:gd name="connsiteY3" fmla="*/ 829079 h 829079"/>
                <a:gd name="connsiteX4" fmla="*/ 0 w 6992874"/>
                <a:gd name="connsiteY4" fmla="*/ 829079 h 829079"/>
                <a:gd name="connsiteX5" fmla="*/ 0 w 6992874"/>
                <a:gd name="connsiteY5" fmla="*/ 0 h 82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829079">
                  <a:moveTo>
                    <a:pt x="6992874" y="829078"/>
                  </a:moveTo>
                  <a:lnTo>
                    <a:pt x="414539" y="829078"/>
                  </a:lnTo>
                  <a:lnTo>
                    <a:pt x="0" y="414539"/>
                  </a:lnTo>
                  <a:lnTo>
                    <a:pt x="414539" y="1"/>
                  </a:lnTo>
                  <a:lnTo>
                    <a:pt x="6992874" y="1"/>
                  </a:lnTo>
                  <a:lnTo>
                    <a:pt x="6992874" y="8290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2871" tIns="87631" rIns="163576" bIns="87631" numCol="1" spcCol="1270" anchor="ctr" anchorCtr="0">
              <a:noAutofit/>
            </a:bodyPr>
            <a:lstStyle/>
            <a:p>
              <a:pPr marL="0" lvl="0" indent="0" algn="ctr" defTabSz="1022350">
                <a:lnSpc>
                  <a:spcPct val="90000"/>
                </a:lnSpc>
                <a:spcBef>
                  <a:spcPct val="0"/>
                </a:spcBef>
                <a:spcAft>
                  <a:spcPct val="35000"/>
                </a:spcAft>
                <a:buNone/>
              </a:pPr>
              <a:r>
                <a:rPr lang="en-US" sz="2300" kern="1200"/>
                <a:t>What do you like about being a receptionist? </a:t>
              </a:r>
            </a:p>
          </p:txBody>
        </p:sp>
        <p:sp>
          <p:nvSpPr>
            <p:cNvPr id="9" name="Oval 8">
              <a:extLst>
                <a:ext uri="{FF2B5EF4-FFF2-40B4-BE49-F238E27FC236}">
                  <a16:creationId xmlns:a16="http://schemas.microsoft.com/office/drawing/2014/main" id="{F7235488-5E87-A545-9717-BDE74D57A24F}"/>
                </a:ext>
              </a:extLst>
            </p:cNvPr>
            <p:cNvSpPr/>
            <p:nvPr/>
          </p:nvSpPr>
          <p:spPr>
            <a:xfrm>
              <a:off x="2392293" y="2147737"/>
              <a:ext cx="829079" cy="82907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a:extLst>
                <a:ext uri="{FF2B5EF4-FFF2-40B4-BE49-F238E27FC236}">
                  <a16:creationId xmlns:a16="http://schemas.microsoft.com/office/drawing/2014/main" id="{451CE6AD-64E4-FB45-B013-D0083FA32068}"/>
                </a:ext>
              </a:extLst>
            </p:cNvPr>
            <p:cNvSpPr/>
            <p:nvPr/>
          </p:nvSpPr>
          <p:spPr>
            <a:xfrm rot="21600000">
              <a:off x="2806832" y="3213971"/>
              <a:ext cx="6992874" cy="829081"/>
            </a:xfrm>
            <a:custGeom>
              <a:avLst/>
              <a:gdLst>
                <a:gd name="connsiteX0" fmla="*/ 0 w 6992874"/>
                <a:gd name="connsiteY0" fmla="*/ 0 h 829079"/>
                <a:gd name="connsiteX1" fmla="*/ 6578335 w 6992874"/>
                <a:gd name="connsiteY1" fmla="*/ 0 h 829079"/>
                <a:gd name="connsiteX2" fmla="*/ 6992874 w 6992874"/>
                <a:gd name="connsiteY2" fmla="*/ 414540 h 829079"/>
                <a:gd name="connsiteX3" fmla="*/ 6578335 w 6992874"/>
                <a:gd name="connsiteY3" fmla="*/ 829079 h 829079"/>
                <a:gd name="connsiteX4" fmla="*/ 0 w 6992874"/>
                <a:gd name="connsiteY4" fmla="*/ 829079 h 829079"/>
                <a:gd name="connsiteX5" fmla="*/ 0 w 6992874"/>
                <a:gd name="connsiteY5" fmla="*/ 0 h 82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829079">
                  <a:moveTo>
                    <a:pt x="6992874" y="829078"/>
                  </a:moveTo>
                  <a:lnTo>
                    <a:pt x="414539" y="829078"/>
                  </a:lnTo>
                  <a:lnTo>
                    <a:pt x="0" y="414539"/>
                  </a:lnTo>
                  <a:lnTo>
                    <a:pt x="414539" y="1"/>
                  </a:lnTo>
                  <a:lnTo>
                    <a:pt x="6992874" y="1"/>
                  </a:lnTo>
                  <a:lnTo>
                    <a:pt x="6992874" y="8290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2871" tIns="87631" rIns="163576" bIns="87631" numCol="1" spcCol="1270" anchor="ctr" anchorCtr="0">
              <a:noAutofit/>
            </a:bodyPr>
            <a:lstStyle/>
            <a:p>
              <a:pPr marL="0" lvl="0" indent="0" algn="ctr" defTabSz="1022350">
                <a:lnSpc>
                  <a:spcPct val="90000"/>
                </a:lnSpc>
                <a:spcBef>
                  <a:spcPct val="0"/>
                </a:spcBef>
                <a:spcAft>
                  <a:spcPct val="35000"/>
                </a:spcAft>
                <a:buNone/>
              </a:pPr>
              <a:r>
                <a:rPr lang="en-US" sz="2300" kern="1200"/>
                <a:t>What do you dislike about being a receptionist?</a:t>
              </a:r>
            </a:p>
          </p:txBody>
        </p:sp>
        <p:sp>
          <p:nvSpPr>
            <p:cNvPr id="11" name="Oval 10">
              <a:extLst>
                <a:ext uri="{FF2B5EF4-FFF2-40B4-BE49-F238E27FC236}">
                  <a16:creationId xmlns:a16="http://schemas.microsoft.com/office/drawing/2014/main" id="{905467B9-998B-FE4C-A220-A0441026EEAB}"/>
                </a:ext>
              </a:extLst>
            </p:cNvPr>
            <p:cNvSpPr/>
            <p:nvPr/>
          </p:nvSpPr>
          <p:spPr>
            <a:xfrm>
              <a:off x="2392293" y="3213972"/>
              <a:ext cx="829079" cy="82907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26BD86E-D31A-FB42-8F2C-02FFB23CD0B3}"/>
                </a:ext>
              </a:extLst>
            </p:cNvPr>
            <p:cNvSpPr/>
            <p:nvPr/>
          </p:nvSpPr>
          <p:spPr>
            <a:xfrm rot="21600000">
              <a:off x="2806832" y="4280206"/>
              <a:ext cx="6992874" cy="829080"/>
            </a:xfrm>
            <a:custGeom>
              <a:avLst/>
              <a:gdLst>
                <a:gd name="connsiteX0" fmla="*/ 0 w 6992874"/>
                <a:gd name="connsiteY0" fmla="*/ 0 h 829079"/>
                <a:gd name="connsiteX1" fmla="*/ 6578335 w 6992874"/>
                <a:gd name="connsiteY1" fmla="*/ 0 h 829079"/>
                <a:gd name="connsiteX2" fmla="*/ 6992874 w 6992874"/>
                <a:gd name="connsiteY2" fmla="*/ 414540 h 829079"/>
                <a:gd name="connsiteX3" fmla="*/ 6578335 w 6992874"/>
                <a:gd name="connsiteY3" fmla="*/ 829079 h 829079"/>
                <a:gd name="connsiteX4" fmla="*/ 0 w 6992874"/>
                <a:gd name="connsiteY4" fmla="*/ 829079 h 829079"/>
                <a:gd name="connsiteX5" fmla="*/ 0 w 6992874"/>
                <a:gd name="connsiteY5" fmla="*/ 0 h 82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829079">
                  <a:moveTo>
                    <a:pt x="6992874" y="829078"/>
                  </a:moveTo>
                  <a:lnTo>
                    <a:pt x="414539" y="829078"/>
                  </a:lnTo>
                  <a:lnTo>
                    <a:pt x="0" y="414539"/>
                  </a:lnTo>
                  <a:lnTo>
                    <a:pt x="414539" y="1"/>
                  </a:lnTo>
                  <a:lnTo>
                    <a:pt x="6992874" y="1"/>
                  </a:lnTo>
                  <a:lnTo>
                    <a:pt x="6992874" y="8290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2871" tIns="87631"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What does your typical day look like? </a:t>
              </a:r>
            </a:p>
          </p:txBody>
        </p:sp>
        <p:sp>
          <p:nvSpPr>
            <p:cNvPr id="13" name="Oval 12">
              <a:extLst>
                <a:ext uri="{FF2B5EF4-FFF2-40B4-BE49-F238E27FC236}">
                  <a16:creationId xmlns:a16="http://schemas.microsoft.com/office/drawing/2014/main" id="{1075DBF8-E235-5140-BB57-A0BBB9FD6DC3}"/>
                </a:ext>
              </a:extLst>
            </p:cNvPr>
            <p:cNvSpPr/>
            <p:nvPr/>
          </p:nvSpPr>
          <p:spPr>
            <a:xfrm>
              <a:off x="2392293" y="4280207"/>
              <a:ext cx="829079" cy="82907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a:extLst>
                <a:ext uri="{FF2B5EF4-FFF2-40B4-BE49-F238E27FC236}">
                  <a16:creationId xmlns:a16="http://schemas.microsoft.com/office/drawing/2014/main" id="{710A76A0-26FD-7440-ACC9-54B6A0224D95}"/>
                </a:ext>
              </a:extLst>
            </p:cNvPr>
            <p:cNvSpPr/>
            <p:nvPr/>
          </p:nvSpPr>
          <p:spPr>
            <a:xfrm rot="21600000">
              <a:off x="2806832" y="5346441"/>
              <a:ext cx="6992874" cy="829080"/>
            </a:xfrm>
            <a:custGeom>
              <a:avLst/>
              <a:gdLst>
                <a:gd name="connsiteX0" fmla="*/ 0 w 6992874"/>
                <a:gd name="connsiteY0" fmla="*/ 0 h 829079"/>
                <a:gd name="connsiteX1" fmla="*/ 6578335 w 6992874"/>
                <a:gd name="connsiteY1" fmla="*/ 0 h 829079"/>
                <a:gd name="connsiteX2" fmla="*/ 6992874 w 6992874"/>
                <a:gd name="connsiteY2" fmla="*/ 414540 h 829079"/>
                <a:gd name="connsiteX3" fmla="*/ 6578335 w 6992874"/>
                <a:gd name="connsiteY3" fmla="*/ 829079 h 829079"/>
                <a:gd name="connsiteX4" fmla="*/ 0 w 6992874"/>
                <a:gd name="connsiteY4" fmla="*/ 829079 h 829079"/>
                <a:gd name="connsiteX5" fmla="*/ 0 w 6992874"/>
                <a:gd name="connsiteY5" fmla="*/ 0 h 82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829079">
                  <a:moveTo>
                    <a:pt x="6992874" y="829078"/>
                  </a:moveTo>
                  <a:lnTo>
                    <a:pt x="414539" y="829078"/>
                  </a:lnTo>
                  <a:lnTo>
                    <a:pt x="0" y="414539"/>
                  </a:lnTo>
                  <a:lnTo>
                    <a:pt x="414539" y="1"/>
                  </a:lnTo>
                  <a:lnTo>
                    <a:pt x="6992874" y="1"/>
                  </a:lnTo>
                  <a:lnTo>
                    <a:pt x="6992874" y="8290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2871" tIns="87631"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t>What training or education did you need to become a receptionist? </a:t>
              </a:r>
            </a:p>
          </p:txBody>
        </p:sp>
        <p:sp>
          <p:nvSpPr>
            <p:cNvPr id="15" name="Oval 14">
              <a:extLst>
                <a:ext uri="{FF2B5EF4-FFF2-40B4-BE49-F238E27FC236}">
                  <a16:creationId xmlns:a16="http://schemas.microsoft.com/office/drawing/2014/main" id="{0E971731-6DBA-424C-861F-CB441AC215E3}"/>
                </a:ext>
              </a:extLst>
            </p:cNvPr>
            <p:cNvSpPr/>
            <p:nvPr/>
          </p:nvSpPr>
          <p:spPr>
            <a:xfrm>
              <a:off x="2392293" y="5346442"/>
              <a:ext cx="829079" cy="82907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 name="Slide Number Placeholder 3">
            <a:extLst>
              <a:ext uri="{FF2B5EF4-FFF2-40B4-BE49-F238E27FC236}">
                <a16:creationId xmlns:a16="http://schemas.microsoft.com/office/drawing/2014/main" id="{2A9C2DE9-B9FD-9840-89CC-E7C758F24F04}"/>
              </a:ext>
            </a:extLst>
          </p:cNvPr>
          <p:cNvSpPr>
            <a:spLocks noGrp="1"/>
          </p:cNvSpPr>
          <p:nvPr>
            <p:ph type="sldNum" sz="quarter" idx="12"/>
          </p:nvPr>
        </p:nvSpPr>
        <p:spPr/>
        <p:txBody>
          <a:bodyPr/>
          <a:lstStyle/>
          <a:p>
            <a:fld id="{9A4E376E-51ED-9F48-AB0A-188F627C77F8}" type="slidenum">
              <a:rPr lang="en-US" smtClean="0"/>
              <a:pPr/>
              <a:t>68</a:t>
            </a:fld>
            <a:endParaRPr lang="en-US" dirty="0"/>
          </a:p>
        </p:txBody>
      </p:sp>
    </p:spTree>
    <p:extLst>
      <p:ext uri="{BB962C8B-B14F-4D97-AF65-F5344CB8AC3E}">
        <p14:creationId xmlns:p14="http://schemas.microsoft.com/office/powerpoint/2010/main" val="12989118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3C3C-4E03-2148-BD79-91C757B49BAC}"/>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2BA224C9-6F47-BB44-A53C-AA385A2DF576}"/>
              </a:ext>
            </a:extLst>
          </p:cNvPr>
          <p:cNvSpPr>
            <a:spLocks noGrp="1"/>
          </p:cNvSpPr>
          <p:nvPr>
            <p:ph idx="1"/>
          </p:nvPr>
        </p:nvSpPr>
        <p:spPr/>
        <p:txBody>
          <a:bodyPr>
            <a:normAutofit fontScale="92500" lnSpcReduction="10000"/>
          </a:bodyPr>
          <a:lstStyle/>
          <a:p>
            <a:pPr marL="0" indent="0">
              <a:buNone/>
            </a:pPr>
            <a:r>
              <a:rPr lang="en-US" dirty="0"/>
              <a:t>Sophie is encouraged because she meets a lot of qualifications for this job: </a:t>
            </a:r>
          </a:p>
          <a:p>
            <a:pPr lvl="1"/>
            <a:r>
              <a:rPr lang="en-US" dirty="0"/>
              <a:t>Being organized</a:t>
            </a:r>
          </a:p>
          <a:p>
            <a:pPr lvl="1"/>
            <a:r>
              <a:rPr lang="en-US" dirty="0"/>
              <a:t>Meeting deadlines </a:t>
            </a:r>
          </a:p>
          <a:p>
            <a:pPr lvl="1"/>
            <a:r>
              <a:rPr lang="en-US" dirty="0"/>
              <a:t>Interacting positively with people in the office space</a:t>
            </a:r>
          </a:p>
          <a:p>
            <a:pPr lvl="1"/>
            <a:r>
              <a:rPr lang="en-US" dirty="0"/>
              <a:t>Completing reports</a:t>
            </a:r>
          </a:p>
          <a:p>
            <a:pPr lvl="1"/>
            <a:r>
              <a:rPr lang="en-US" dirty="0"/>
              <a:t>Being a team player </a:t>
            </a:r>
          </a:p>
          <a:p>
            <a:pPr marL="457200" lvl="1" indent="0">
              <a:buNone/>
            </a:pPr>
            <a:endParaRPr lang="en-US" dirty="0"/>
          </a:p>
          <a:p>
            <a:pPr marL="0" indent="0">
              <a:buNone/>
            </a:pPr>
            <a:r>
              <a:rPr lang="en-US" dirty="0"/>
              <a:t>She is concerned about the speed at which some tasks need to be completed. It is clear Sophie is still undecided on the receptionist position. </a:t>
            </a:r>
          </a:p>
          <a:p>
            <a:endParaRPr lang="en-US" dirty="0"/>
          </a:p>
        </p:txBody>
      </p:sp>
      <p:sp>
        <p:nvSpPr>
          <p:cNvPr id="4" name="Slide Number Placeholder 3">
            <a:extLst>
              <a:ext uri="{FF2B5EF4-FFF2-40B4-BE49-F238E27FC236}">
                <a16:creationId xmlns:a16="http://schemas.microsoft.com/office/drawing/2014/main" id="{CAB90D37-1E5D-2A41-8CB8-E11BEA09A871}"/>
              </a:ext>
            </a:extLst>
          </p:cNvPr>
          <p:cNvSpPr>
            <a:spLocks noGrp="1"/>
          </p:cNvSpPr>
          <p:nvPr>
            <p:ph type="sldNum" sz="quarter" idx="12"/>
          </p:nvPr>
        </p:nvSpPr>
        <p:spPr/>
        <p:txBody>
          <a:bodyPr/>
          <a:lstStyle/>
          <a:p>
            <a:fld id="{9A4E376E-51ED-9F48-AB0A-188F627C77F8}" type="slidenum">
              <a:rPr lang="en-US" smtClean="0"/>
              <a:pPr/>
              <a:t>69</a:t>
            </a:fld>
            <a:endParaRPr lang="en-US" dirty="0"/>
          </a:p>
        </p:txBody>
      </p:sp>
    </p:spTree>
    <p:extLst>
      <p:ext uri="{BB962C8B-B14F-4D97-AF65-F5344CB8AC3E}">
        <p14:creationId xmlns:p14="http://schemas.microsoft.com/office/powerpoint/2010/main" val="20116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2CE4-2B61-7F40-80FD-57804237BC3D}"/>
              </a:ext>
            </a:extLst>
          </p:cNvPr>
          <p:cNvSpPr>
            <a:spLocks noGrp="1"/>
          </p:cNvSpPr>
          <p:nvPr>
            <p:ph type="title"/>
          </p:nvPr>
        </p:nvSpPr>
        <p:spPr>
          <a:xfrm>
            <a:off x="190499" y="448468"/>
            <a:ext cx="6474996" cy="1325563"/>
          </a:xfrm>
        </p:spPr>
        <p:txBody>
          <a:bodyPr>
            <a:noAutofit/>
          </a:bodyPr>
          <a:lstStyle/>
          <a:p>
            <a:r>
              <a:rPr lang="en-US" sz="3600" dirty="0"/>
              <a:t>Purpose of Person-Driven Approach Mindset</a:t>
            </a:r>
          </a:p>
        </p:txBody>
      </p:sp>
      <p:sp>
        <p:nvSpPr>
          <p:cNvPr id="3" name="Content Placeholder 2">
            <a:extLst>
              <a:ext uri="{FF2B5EF4-FFF2-40B4-BE49-F238E27FC236}">
                <a16:creationId xmlns:a16="http://schemas.microsoft.com/office/drawing/2014/main" id="{5A0ABB51-7198-DE4D-953D-09FD0BE5074B}"/>
              </a:ext>
            </a:extLst>
          </p:cNvPr>
          <p:cNvSpPr>
            <a:spLocks noGrp="1"/>
          </p:cNvSpPr>
          <p:nvPr>
            <p:ph idx="1"/>
          </p:nvPr>
        </p:nvSpPr>
        <p:spPr/>
        <p:txBody>
          <a:bodyPr>
            <a:normAutofit lnSpcReduction="10000"/>
          </a:bodyPr>
          <a:lstStyle/>
          <a:p>
            <a:r>
              <a:rPr lang="en-US" dirty="0"/>
              <a:t>Ongoing problem-solving process used to help individuals with disabilities plan for their future</a:t>
            </a:r>
          </a:p>
          <a:p>
            <a:pPr lvl="1"/>
            <a:r>
              <a:rPr lang="en-US" dirty="0"/>
              <a:t>Empowerment</a:t>
            </a:r>
          </a:p>
          <a:p>
            <a:pPr lvl="1"/>
            <a:r>
              <a:rPr lang="en-US" dirty="0"/>
              <a:t>Vision for life</a:t>
            </a:r>
          </a:p>
          <a:p>
            <a:pPr lvl="1"/>
            <a:r>
              <a:rPr lang="en-US" dirty="0"/>
              <a:t>Desires and interests</a:t>
            </a:r>
          </a:p>
          <a:p>
            <a:pPr lvl="1"/>
            <a:r>
              <a:rPr lang="en-US" dirty="0"/>
              <a:t>Opinions</a:t>
            </a:r>
          </a:p>
          <a:p>
            <a:pPr lvl="1"/>
            <a:r>
              <a:rPr lang="en-US" dirty="0"/>
              <a:t>Informed choice and decision making</a:t>
            </a:r>
          </a:p>
          <a:p>
            <a:pPr lvl="1"/>
            <a:r>
              <a:rPr lang="en-US" dirty="0"/>
              <a:t>Dignity of risk</a:t>
            </a:r>
          </a:p>
          <a:p>
            <a:pPr lvl="1"/>
            <a:r>
              <a:rPr lang="en-US" dirty="0"/>
              <a:t>Supported decision making</a:t>
            </a:r>
          </a:p>
          <a:p>
            <a:pPr lvl="1"/>
            <a:r>
              <a:rPr lang="en-US" dirty="0"/>
              <a:t>Change</a:t>
            </a:r>
          </a:p>
          <a:p>
            <a:pPr lvl="1"/>
            <a:r>
              <a:rPr lang="en-US" dirty="0"/>
              <a:t>Current knowledge and skills</a:t>
            </a:r>
          </a:p>
          <a:p>
            <a:pPr marL="457200" lvl="1" indent="0">
              <a:buNone/>
            </a:pPr>
            <a:endParaRPr lang="en-US" dirty="0"/>
          </a:p>
        </p:txBody>
      </p:sp>
      <p:sp>
        <p:nvSpPr>
          <p:cNvPr id="4" name="Slide Number Placeholder 3">
            <a:extLst>
              <a:ext uri="{FF2B5EF4-FFF2-40B4-BE49-F238E27FC236}">
                <a16:creationId xmlns:a16="http://schemas.microsoft.com/office/drawing/2014/main" id="{27029572-4880-C540-AD86-73FD1D967E37}"/>
              </a:ext>
            </a:extLst>
          </p:cNvPr>
          <p:cNvSpPr>
            <a:spLocks noGrp="1"/>
          </p:cNvSpPr>
          <p:nvPr>
            <p:ph type="sldNum" sz="quarter" idx="12"/>
          </p:nvPr>
        </p:nvSpPr>
        <p:spPr/>
        <p:txBody>
          <a:bodyPr/>
          <a:lstStyle/>
          <a:p>
            <a:fld id="{9A4E376E-51ED-9F48-AB0A-188F627C77F8}" type="slidenum">
              <a:rPr lang="en-US" smtClean="0"/>
              <a:pPr/>
              <a:t>7</a:t>
            </a:fld>
            <a:endParaRPr lang="en-US" dirty="0"/>
          </a:p>
        </p:txBody>
      </p:sp>
    </p:spTree>
    <p:extLst>
      <p:ext uri="{BB962C8B-B14F-4D97-AF65-F5344CB8AC3E}">
        <p14:creationId xmlns:p14="http://schemas.microsoft.com/office/powerpoint/2010/main" val="1972267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t with solid fill">
            <a:extLst>
              <a:ext uri="{FF2B5EF4-FFF2-40B4-BE49-F238E27FC236}">
                <a16:creationId xmlns:a16="http://schemas.microsoft.com/office/drawing/2014/main" id="{0CBACFDB-144F-0C48-9D42-D0CA5FBEE6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5784" y="0"/>
            <a:ext cx="2349717" cy="2349717"/>
          </a:xfrm>
          <a:prstGeom prst="rect">
            <a:avLst/>
          </a:prstGeom>
        </p:spPr>
      </p:pic>
      <p:sp>
        <p:nvSpPr>
          <p:cNvPr id="3" name="Content Placeholder 2">
            <a:extLst>
              <a:ext uri="{FF2B5EF4-FFF2-40B4-BE49-F238E27FC236}">
                <a16:creationId xmlns:a16="http://schemas.microsoft.com/office/drawing/2014/main" id="{9CB0C900-ECA1-3045-98D7-A717A240ED50}"/>
              </a:ext>
            </a:extLst>
          </p:cNvPr>
          <p:cNvSpPr>
            <a:spLocks noGrp="1"/>
          </p:cNvSpPr>
          <p:nvPr>
            <p:ph sz="half" idx="2"/>
          </p:nvPr>
        </p:nvSpPr>
        <p:spPr>
          <a:xfrm>
            <a:off x="842073" y="2082800"/>
            <a:ext cx="4892298" cy="3814306"/>
          </a:xfrm>
        </p:spPr>
        <p:txBody>
          <a:bodyPr>
            <a:normAutofit/>
          </a:bodyPr>
          <a:lstStyle/>
          <a:p>
            <a:pPr marL="0" indent="0">
              <a:buNone/>
            </a:pPr>
            <a:endParaRPr lang="en-US" dirty="0"/>
          </a:p>
          <a:p>
            <a:pPr marL="0" indent="0">
              <a:buNone/>
            </a:pPr>
            <a:endParaRPr lang="en-US" dirty="0"/>
          </a:p>
          <a:p>
            <a:pPr marL="0" indent="0" algn="ctr">
              <a:buNone/>
            </a:pPr>
            <a:r>
              <a:rPr lang="en-US" dirty="0"/>
              <a:t>What can the provider do to help Sophie learn more about the job so that her concerns are addressed? </a:t>
            </a:r>
          </a:p>
          <a:p>
            <a:endParaRPr lang="en-US" dirty="0"/>
          </a:p>
        </p:txBody>
      </p:sp>
      <p:sp>
        <p:nvSpPr>
          <p:cNvPr id="2" name="Title 1">
            <a:extLst>
              <a:ext uri="{FF2B5EF4-FFF2-40B4-BE49-F238E27FC236}">
                <a16:creationId xmlns:a16="http://schemas.microsoft.com/office/drawing/2014/main" id="{33B69974-63FB-264C-82FA-119ADE266058}"/>
              </a:ext>
            </a:extLst>
          </p:cNvPr>
          <p:cNvSpPr>
            <a:spLocks noGrp="1"/>
          </p:cNvSpPr>
          <p:nvPr>
            <p:ph type="title"/>
          </p:nvPr>
        </p:nvSpPr>
        <p:spPr>
          <a:xfrm>
            <a:off x="190500" y="448468"/>
            <a:ext cx="5905500" cy="1325563"/>
          </a:xfrm>
        </p:spPr>
        <p:txBody>
          <a:bodyPr anchor="ctr">
            <a:normAutofit/>
          </a:bodyPr>
          <a:lstStyle/>
          <a:p>
            <a:r>
              <a:rPr lang="en-US" dirty="0" err="1"/>
              <a:t>Sli.do</a:t>
            </a:r>
            <a:r>
              <a:rPr lang="en-US" dirty="0"/>
              <a:t> 4</a:t>
            </a:r>
          </a:p>
        </p:txBody>
      </p:sp>
      <p:sp>
        <p:nvSpPr>
          <p:cNvPr id="4" name="Slide Number Placeholder 3">
            <a:extLst>
              <a:ext uri="{FF2B5EF4-FFF2-40B4-BE49-F238E27FC236}">
                <a16:creationId xmlns:a16="http://schemas.microsoft.com/office/drawing/2014/main" id="{C4545C16-5206-4744-976C-53F43F84A2B0}"/>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70</a:t>
            </a:fld>
            <a:endParaRPr lang="en-US" sz="1900"/>
          </a:p>
        </p:txBody>
      </p:sp>
      <p:pic>
        <p:nvPicPr>
          <p:cNvPr id="7" name="Picture 6" descr="Qr code&#10;&#10;Description automatically generated">
            <a:extLst>
              <a:ext uri="{FF2B5EF4-FFF2-40B4-BE49-F238E27FC236}">
                <a16:creationId xmlns:a16="http://schemas.microsoft.com/office/drawing/2014/main" id="{D23B828A-6EC5-3648-9462-76D198898D71}"/>
              </a:ext>
            </a:extLst>
          </p:cNvPr>
          <p:cNvPicPr>
            <a:picLocks noChangeAspect="1"/>
          </p:cNvPicPr>
          <p:nvPr/>
        </p:nvPicPr>
        <p:blipFill>
          <a:blip r:embed="rId4"/>
          <a:stretch>
            <a:fillRect/>
          </a:stretch>
        </p:blipFill>
        <p:spPr>
          <a:xfrm>
            <a:off x="7532175" y="2697040"/>
            <a:ext cx="2743200" cy="2743200"/>
          </a:xfrm>
          <a:prstGeom prst="rect">
            <a:avLst/>
          </a:prstGeom>
        </p:spPr>
      </p:pic>
    </p:spTree>
    <p:extLst>
      <p:ext uri="{BB962C8B-B14F-4D97-AF65-F5344CB8AC3E}">
        <p14:creationId xmlns:p14="http://schemas.microsoft.com/office/powerpoint/2010/main" val="1885180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2BB339-A3D7-A744-900D-C93770725F2D}"/>
              </a:ext>
            </a:extLst>
          </p:cNvPr>
          <p:cNvSpPr>
            <a:spLocks noGrp="1"/>
          </p:cNvSpPr>
          <p:nvPr>
            <p:ph type="title"/>
          </p:nvPr>
        </p:nvSpPr>
        <p:spPr/>
        <p:txBody>
          <a:bodyPr/>
          <a:lstStyle/>
          <a:p>
            <a:r>
              <a:rPr lang="en-US" dirty="0"/>
              <a:t>Scenario 5 </a:t>
            </a:r>
          </a:p>
        </p:txBody>
      </p:sp>
      <p:sp>
        <p:nvSpPr>
          <p:cNvPr id="5" name="Slide Number Placeholder 4">
            <a:extLst>
              <a:ext uri="{FF2B5EF4-FFF2-40B4-BE49-F238E27FC236}">
                <a16:creationId xmlns:a16="http://schemas.microsoft.com/office/drawing/2014/main" id="{E21052A5-F55C-9E46-9AF5-2AC0BDA7D91C}"/>
              </a:ext>
            </a:extLst>
          </p:cNvPr>
          <p:cNvSpPr>
            <a:spLocks noGrp="1"/>
          </p:cNvSpPr>
          <p:nvPr>
            <p:ph type="sldNum" sz="quarter" idx="12"/>
          </p:nvPr>
        </p:nvSpPr>
        <p:spPr/>
        <p:txBody>
          <a:bodyPr/>
          <a:lstStyle/>
          <a:p>
            <a:fld id="{9A4E376E-51ED-9F48-AB0A-188F627C77F8}" type="slidenum">
              <a:rPr lang="en-US" smtClean="0"/>
              <a:pPr/>
              <a:t>71</a:t>
            </a:fld>
            <a:endParaRPr lang="en-US" dirty="0"/>
          </a:p>
        </p:txBody>
      </p:sp>
      <p:sp>
        <p:nvSpPr>
          <p:cNvPr id="8" name="Content Placeholder 7">
            <a:extLst>
              <a:ext uri="{FF2B5EF4-FFF2-40B4-BE49-F238E27FC236}">
                <a16:creationId xmlns:a16="http://schemas.microsoft.com/office/drawing/2014/main" id="{2199C4B8-0E41-344E-A751-EA63ED474571}"/>
              </a:ext>
            </a:extLst>
          </p:cNvPr>
          <p:cNvSpPr>
            <a:spLocks noGrp="1"/>
          </p:cNvSpPr>
          <p:nvPr>
            <p:ph idx="1"/>
          </p:nvPr>
        </p:nvSpPr>
        <p:spPr/>
        <p:txBody>
          <a:bodyPr>
            <a:normAutofit lnSpcReduction="10000"/>
          </a:bodyPr>
          <a:lstStyle/>
          <a:p>
            <a:pPr marL="0" indent="0">
              <a:buNone/>
            </a:pPr>
            <a:endParaRPr lang="en-US" dirty="0"/>
          </a:p>
          <a:p>
            <a:r>
              <a:rPr lang="en-US" dirty="0"/>
              <a:t>Provided instruction about how job requirements are concrete, but accommodations can be tailored to fit your needs </a:t>
            </a:r>
          </a:p>
          <a:p>
            <a:r>
              <a:rPr lang="en-US" dirty="0"/>
              <a:t>What supports are needed for Sophie?</a:t>
            </a:r>
          </a:p>
          <a:p>
            <a:r>
              <a:rPr lang="en-US" dirty="0"/>
              <a:t>Sophie can be clearer on which tasks she is worried about </a:t>
            </a:r>
          </a:p>
          <a:p>
            <a:r>
              <a:rPr lang="en-US" dirty="0"/>
              <a:t>By using a person-driven approach, Sophie can continue to investigate how a receptionist could be a good career fit for her </a:t>
            </a:r>
          </a:p>
        </p:txBody>
      </p:sp>
    </p:spTree>
    <p:extLst>
      <p:ext uri="{BB962C8B-B14F-4D97-AF65-F5344CB8AC3E}">
        <p14:creationId xmlns:p14="http://schemas.microsoft.com/office/powerpoint/2010/main" val="3868319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58E3-D00C-FB41-965E-A6B37F113C54}"/>
              </a:ext>
            </a:extLst>
          </p:cNvPr>
          <p:cNvSpPr>
            <a:spLocks noGrp="1"/>
          </p:cNvSpPr>
          <p:nvPr>
            <p:ph type="title"/>
          </p:nvPr>
        </p:nvSpPr>
        <p:spPr>
          <a:xfrm>
            <a:off x="190500" y="448468"/>
            <a:ext cx="5905500" cy="1325563"/>
          </a:xfrm>
        </p:spPr>
        <p:txBody>
          <a:bodyPr anchor="ctr">
            <a:normAutofit/>
          </a:bodyPr>
          <a:lstStyle/>
          <a:p>
            <a:r>
              <a:rPr lang="en-US" dirty="0"/>
              <a:t>Isaiah’s Plan for Reaching His Goals</a:t>
            </a:r>
          </a:p>
        </p:txBody>
      </p:sp>
      <p:pic>
        <p:nvPicPr>
          <p:cNvPr id="5" name="Picture 4">
            <a:extLst>
              <a:ext uri="{FF2B5EF4-FFF2-40B4-BE49-F238E27FC236}">
                <a16:creationId xmlns:a16="http://schemas.microsoft.com/office/drawing/2014/main" id="{AA4C4D7C-0F4A-2146-9187-E43377CFDD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3185" y="2146297"/>
            <a:ext cx="7165630" cy="4030665"/>
          </a:xfrm>
          <a:prstGeom prst="rect">
            <a:avLst/>
          </a:prstGeom>
          <a:noFill/>
        </p:spPr>
      </p:pic>
      <p:sp>
        <p:nvSpPr>
          <p:cNvPr id="4" name="Slide Number Placeholder 3">
            <a:extLst>
              <a:ext uri="{FF2B5EF4-FFF2-40B4-BE49-F238E27FC236}">
                <a16:creationId xmlns:a16="http://schemas.microsoft.com/office/drawing/2014/main" id="{14422A1B-0B82-A441-B16D-DC6BA916C6EC}"/>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72</a:t>
            </a:fld>
            <a:endParaRPr lang="en-US" sz="1900"/>
          </a:p>
        </p:txBody>
      </p:sp>
    </p:spTree>
    <p:extLst>
      <p:ext uri="{BB962C8B-B14F-4D97-AF65-F5344CB8AC3E}">
        <p14:creationId xmlns:p14="http://schemas.microsoft.com/office/powerpoint/2010/main" val="9078542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CD78F-32A9-274E-BD38-0210AA29CC6B}"/>
              </a:ext>
            </a:extLst>
          </p:cNvPr>
          <p:cNvSpPr>
            <a:spLocks noGrp="1"/>
          </p:cNvSpPr>
          <p:nvPr>
            <p:ph sz="half" idx="1"/>
          </p:nvPr>
        </p:nvSpPr>
        <p:spPr>
          <a:xfrm>
            <a:off x="952500" y="2082799"/>
            <a:ext cx="5067300" cy="4094163"/>
          </a:xfrm>
        </p:spPr>
        <p:txBody>
          <a:bodyPr>
            <a:normAutofit/>
          </a:bodyPr>
          <a:lstStyle/>
          <a:p>
            <a:pPr marL="0" indent="0">
              <a:buNone/>
            </a:pPr>
            <a:endParaRPr lang="en-US" dirty="0"/>
          </a:p>
          <a:p>
            <a:pPr marL="0" indent="0">
              <a:buNone/>
            </a:pPr>
            <a:endParaRPr lang="en-US" dirty="0"/>
          </a:p>
          <a:p>
            <a:pPr marL="0" indent="0">
              <a:buNone/>
            </a:pPr>
            <a:r>
              <a:rPr lang="en-US" dirty="0"/>
              <a:t>What person-driven strategies would you use with Sophie next? </a:t>
            </a:r>
          </a:p>
        </p:txBody>
      </p:sp>
      <p:pic>
        <p:nvPicPr>
          <p:cNvPr id="5" name="Content Placeholder 4" descr="Chat with solid fill">
            <a:extLst>
              <a:ext uri="{FF2B5EF4-FFF2-40B4-BE49-F238E27FC236}">
                <a16:creationId xmlns:a16="http://schemas.microsoft.com/office/drawing/2014/main" id="{B1342353-2701-CA4A-9580-653421B037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7943" y="0"/>
            <a:ext cx="2349716" cy="2349716"/>
          </a:xfrm>
          <a:prstGeom prst="rect">
            <a:avLst/>
          </a:prstGeom>
        </p:spPr>
      </p:pic>
      <p:sp>
        <p:nvSpPr>
          <p:cNvPr id="2" name="Title 1">
            <a:extLst>
              <a:ext uri="{FF2B5EF4-FFF2-40B4-BE49-F238E27FC236}">
                <a16:creationId xmlns:a16="http://schemas.microsoft.com/office/drawing/2014/main" id="{E55A14A0-1414-324B-927C-99F5B4D51A55}"/>
              </a:ext>
            </a:extLst>
          </p:cNvPr>
          <p:cNvSpPr>
            <a:spLocks noGrp="1"/>
          </p:cNvSpPr>
          <p:nvPr>
            <p:ph type="title"/>
          </p:nvPr>
        </p:nvSpPr>
        <p:spPr>
          <a:xfrm>
            <a:off x="190500" y="448468"/>
            <a:ext cx="5905500" cy="1325563"/>
          </a:xfrm>
        </p:spPr>
        <p:txBody>
          <a:bodyPr anchor="ctr">
            <a:normAutofit/>
          </a:bodyPr>
          <a:lstStyle/>
          <a:p>
            <a:r>
              <a:rPr lang="en-US" dirty="0" err="1"/>
              <a:t>Sli.do</a:t>
            </a:r>
            <a:r>
              <a:rPr lang="en-US" dirty="0"/>
              <a:t> 5 </a:t>
            </a:r>
          </a:p>
        </p:txBody>
      </p:sp>
      <p:sp>
        <p:nvSpPr>
          <p:cNvPr id="4" name="Slide Number Placeholder 3">
            <a:extLst>
              <a:ext uri="{FF2B5EF4-FFF2-40B4-BE49-F238E27FC236}">
                <a16:creationId xmlns:a16="http://schemas.microsoft.com/office/drawing/2014/main" id="{844348F9-792B-A04D-8B2E-4C777CCE57E1}"/>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73</a:t>
            </a:fld>
            <a:endParaRPr lang="en-US" sz="1900"/>
          </a:p>
        </p:txBody>
      </p:sp>
      <p:pic>
        <p:nvPicPr>
          <p:cNvPr id="7" name="Picture 6" descr="Qr code&#10;&#10;Description automatically generated">
            <a:extLst>
              <a:ext uri="{FF2B5EF4-FFF2-40B4-BE49-F238E27FC236}">
                <a16:creationId xmlns:a16="http://schemas.microsoft.com/office/drawing/2014/main" id="{840EBBFB-5E88-BD40-A1DF-50B34C202F38}"/>
              </a:ext>
            </a:extLst>
          </p:cNvPr>
          <p:cNvPicPr>
            <a:picLocks noChangeAspect="1"/>
          </p:cNvPicPr>
          <p:nvPr/>
        </p:nvPicPr>
        <p:blipFill>
          <a:blip r:embed="rId5"/>
          <a:stretch>
            <a:fillRect/>
          </a:stretch>
        </p:blipFill>
        <p:spPr>
          <a:xfrm>
            <a:off x="7308416" y="3185345"/>
            <a:ext cx="2604368" cy="2604368"/>
          </a:xfrm>
          <a:prstGeom prst="rect">
            <a:avLst/>
          </a:prstGeom>
        </p:spPr>
      </p:pic>
    </p:spTree>
    <p:extLst>
      <p:ext uri="{BB962C8B-B14F-4D97-AF65-F5344CB8AC3E}">
        <p14:creationId xmlns:p14="http://schemas.microsoft.com/office/powerpoint/2010/main" val="37657454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92AE42-6D27-0B46-A9E7-7982FEF86D96}"/>
              </a:ext>
            </a:extLst>
          </p:cNvPr>
          <p:cNvSpPr>
            <a:spLocks noGrp="1"/>
          </p:cNvSpPr>
          <p:nvPr>
            <p:ph type="title"/>
          </p:nvPr>
        </p:nvSpPr>
        <p:spPr>
          <a:xfrm>
            <a:off x="190500" y="448468"/>
            <a:ext cx="5905500" cy="1325563"/>
          </a:xfrm>
        </p:spPr>
        <p:txBody>
          <a:bodyPr anchor="ctr">
            <a:normAutofit fontScale="90000"/>
          </a:bodyPr>
          <a:lstStyle/>
          <a:p>
            <a:r>
              <a:rPr lang="en-US" dirty="0"/>
              <a:t>Isaiah’s Appreciation for Person-Driven Mindset</a:t>
            </a:r>
          </a:p>
        </p:txBody>
      </p:sp>
      <p:pic>
        <p:nvPicPr>
          <p:cNvPr id="2" name="Picture 1">
            <a:extLst>
              <a:ext uri="{FF2B5EF4-FFF2-40B4-BE49-F238E27FC236}">
                <a16:creationId xmlns:a16="http://schemas.microsoft.com/office/drawing/2014/main" id="{4F6EE47E-93F5-7B42-882B-F8A2B44313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3185" y="2146297"/>
            <a:ext cx="7165630" cy="4030665"/>
          </a:xfrm>
          <a:prstGeom prst="rect">
            <a:avLst/>
          </a:prstGeom>
          <a:noFill/>
        </p:spPr>
      </p:pic>
      <p:sp>
        <p:nvSpPr>
          <p:cNvPr id="5" name="Slide Number Placeholder 4">
            <a:extLst>
              <a:ext uri="{FF2B5EF4-FFF2-40B4-BE49-F238E27FC236}">
                <a16:creationId xmlns:a16="http://schemas.microsoft.com/office/drawing/2014/main" id="{2119771F-A38B-EE4B-95D6-C2438897C489}"/>
              </a:ext>
            </a:extLst>
          </p:cNvPr>
          <p:cNvSpPr>
            <a:spLocks noGrp="1"/>
          </p:cNvSpPr>
          <p:nvPr>
            <p:ph type="sldNum" sz="quarter" idx="12"/>
          </p:nvPr>
        </p:nvSpPr>
        <p:spPr>
          <a:xfrm>
            <a:off x="8610600" y="6464300"/>
            <a:ext cx="2743200" cy="365125"/>
          </a:xfrm>
        </p:spPr>
        <p:txBody>
          <a:bodyPr anchor="ctr">
            <a:normAutofit/>
          </a:bodyPr>
          <a:lstStyle/>
          <a:p>
            <a:pPr>
              <a:lnSpc>
                <a:spcPct val="90000"/>
              </a:lnSpc>
              <a:spcAft>
                <a:spcPts val="600"/>
              </a:spcAft>
            </a:pPr>
            <a:fld id="{9A4E376E-51ED-9F48-AB0A-188F627C77F8}" type="slidenum">
              <a:rPr lang="en-US" sz="1900" smtClean="0"/>
              <a:pPr>
                <a:lnSpc>
                  <a:spcPct val="90000"/>
                </a:lnSpc>
                <a:spcAft>
                  <a:spcPts val="600"/>
                </a:spcAft>
              </a:pPr>
              <a:t>74</a:t>
            </a:fld>
            <a:endParaRPr lang="en-US" sz="1900"/>
          </a:p>
        </p:txBody>
      </p:sp>
    </p:spTree>
    <p:extLst>
      <p:ext uri="{BB962C8B-B14F-4D97-AF65-F5344CB8AC3E}">
        <p14:creationId xmlns:p14="http://schemas.microsoft.com/office/powerpoint/2010/main" val="28124345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BC80-CA50-8E40-BE69-57655AD326BE}"/>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D1DFA6F3-8308-5241-889A-945E83786EB7}"/>
              </a:ext>
            </a:extLst>
          </p:cNvPr>
          <p:cNvSpPr>
            <a:spLocks noGrp="1"/>
          </p:cNvSpPr>
          <p:nvPr>
            <p:ph idx="1"/>
          </p:nvPr>
        </p:nvSpPr>
        <p:spPr/>
        <p:txBody>
          <a:bodyPr anchor="ctr"/>
          <a:lstStyle/>
          <a:p>
            <a:r>
              <a:rPr lang="en-US" dirty="0"/>
              <a:t>Meet your students’ needs through person-driven process </a:t>
            </a:r>
          </a:p>
          <a:p>
            <a:r>
              <a:rPr lang="en-US" dirty="0"/>
              <a:t>Learn about the students’ current knowledge, skills, and experiences</a:t>
            </a:r>
          </a:p>
          <a:p>
            <a:r>
              <a:rPr lang="en-US" dirty="0"/>
              <a:t>Tailor Pre-ETS to your students’ postsecondary goals</a:t>
            </a:r>
          </a:p>
          <a:p>
            <a:r>
              <a:rPr lang="en-US" dirty="0"/>
              <a:t>Service delivery is a fluid process</a:t>
            </a:r>
          </a:p>
        </p:txBody>
      </p:sp>
      <p:sp>
        <p:nvSpPr>
          <p:cNvPr id="4" name="Slide Number Placeholder 3">
            <a:extLst>
              <a:ext uri="{FF2B5EF4-FFF2-40B4-BE49-F238E27FC236}">
                <a16:creationId xmlns:a16="http://schemas.microsoft.com/office/drawing/2014/main" id="{09E008C5-72A9-7E4E-88DD-20E0C3CBC346}"/>
              </a:ext>
            </a:extLst>
          </p:cNvPr>
          <p:cNvSpPr>
            <a:spLocks noGrp="1"/>
          </p:cNvSpPr>
          <p:nvPr>
            <p:ph type="sldNum" sz="quarter" idx="12"/>
          </p:nvPr>
        </p:nvSpPr>
        <p:spPr/>
        <p:txBody>
          <a:bodyPr/>
          <a:lstStyle/>
          <a:p>
            <a:fld id="{9A4E376E-51ED-9F48-AB0A-188F627C77F8}" type="slidenum">
              <a:rPr lang="en-US" smtClean="0"/>
              <a:pPr/>
              <a:t>75</a:t>
            </a:fld>
            <a:endParaRPr lang="en-US" dirty="0"/>
          </a:p>
        </p:txBody>
      </p:sp>
    </p:spTree>
    <p:extLst>
      <p:ext uri="{BB962C8B-B14F-4D97-AF65-F5344CB8AC3E}">
        <p14:creationId xmlns:p14="http://schemas.microsoft.com/office/powerpoint/2010/main" val="267301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B865-974E-5545-B98A-EACC2A297540}"/>
              </a:ext>
            </a:extLst>
          </p:cNvPr>
          <p:cNvSpPr>
            <a:spLocks noGrp="1"/>
          </p:cNvSpPr>
          <p:nvPr>
            <p:ph type="title"/>
          </p:nvPr>
        </p:nvSpPr>
        <p:spPr/>
        <p:txBody>
          <a:bodyPr>
            <a:normAutofit/>
          </a:bodyPr>
          <a:lstStyle/>
          <a:p>
            <a:r>
              <a:rPr lang="en-US" sz="3200" dirty="0"/>
              <a:t>Purpose of </a:t>
            </a:r>
            <a:br>
              <a:rPr lang="en-US" sz="3200" dirty="0"/>
            </a:br>
            <a:r>
              <a:rPr lang="en-US" sz="3200" dirty="0"/>
              <a:t>Person-Driven Meeting</a:t>
            </a:r>
          </a:p>
        </p:txBody>
      </p:sp>
      <p:sp>
        <p:nvSpPr>
          <p:cNvPr id="3" name="Content Placeholder 2">
            <a:extLst>
              <a:ext uri="{FF2B5EF4-FFF2-40B4-BE49-F238E27FC236}">
                <a16:creationId xmlns:a16="http://schemas.microsoft.com/office/drawing/2014/main" id="{707C842B-8839-4341-8479-4390DFF61F66}"/>
              </a:ext>
            </a:extLst>
          </p:cNvPr>
          <p:cNvSpPr>
            <a:spLocks noGrp="1"/>
          </p:cNvSpPr>
          <p:nvPr>
            <p:ph idx="1"/>
          </p:nvPr>
        </p:nvSpPr>
        <p:spPr>
          <a:xfrm>
            <a:off x="838200" y="1126865"/>
            <a:ext cx="10515600" cy="5050097"/>
          </a:xfrm>
        </p:spPr>
        <p:txBody>
          <a:bodyPr anchor="ctr">
            <a:normAutofit/>
          </a:bodyPr>
          <a:lstStyle/>
          <a:p>
            <a:r>
              <a:rPr lang="en-US" dirty="0"/>
              <a:t>New way of thinking about the future </a:t>
            </a:r>
            <a:endParaRPr lang="en-US"/>
          </a:p>
          <a:p>
            <a:r>
              <a:rPr lang="en-US" dirty="0"/>
              <a:t>Gives student a voice</a:t>
            </a:r>
          </a:p>
          <a:p>
            <a:pPr lvl="1"/>
            <a:r>
              <a:rPr lang="en-US" dirty="0"/>
              <a:t>What is important to them and for them</a:t>
            </a:r>
          </a:p>
          <a:p>
            <a:r>
              <a:rPr lang="en-US" dirty="0"/>
              <a:t>Student shares their vision </a:t>
            </a:r>
          </a:p>
          <a:p>
            <a:pPr lvl="1"/>
            <a:r>
              <a:rPr lang="en-US" dirty="0"/>
              <a:t>Nothing about me, without me</a:t>
            </a:r>
          </a:p>
        </p:txBody>
      </p:sp>
      <p:sp>
        <p:nvSpPr>
          <p:cNvPr id="4" name="Slide Number Placeholder 3">
            <a:extLst>
              <a:ext uri="{FF2B5EF4-FFF2-40B4-BE49-F238E27FC236}">
                <a16:creationId xmlns:a16="http://schemas.microsoft.com/office/drawing/2014/main" id="{F6FC8C03-9897-4C42-9265-8FCD80AC6A88}"/>
              </a:ext>
            </a:extLst>
          </p:cNvPr>
          <p:cNvSpPr>
            <a:spLocks noGrp="1"/>
          </p:cNvSpPr>
          <p:nvPr>
            <p:ph type="sldNum" sz="quarter" idx="12"/>
          </p:nvPr>
        </p:nvSpPr>
        <p:spPr/>
        <p:txBody>
          <a:bodyPr/>
          <a:lstStyle/>
          <a:p>
            <a:fld id="{9A4E376E-51ED-9F48-AB0A-188F627C77F8}" type="slidenum">
              <a:rPr lang="en-US" smtClean="0"/>
              <a:pPr/>
              <a:t>8</a:t>
            </a:fld>
            <a:endParaRPr lang="en-US" dirty="0"/>
          </a:p>
        </p:txBody>
      </p:sp>
      <p:pic>
        <p:nvPicPr>
          <p:cNvPr id="6" name="Picture 6">
            <a:extLst>
              <a:ext uri="{FF2B5EF4-FFF2-40B4-BE49-F238E27FC236}">
                <a16:creationId xmlns:a16="http://schemas.microsoft.com/office/drawing/2014/main" id="{92CB1A76-4CA0-4E90-B4EB-4F888B9FE5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4994" y="2735992"/>
            <a:ext cx="2743200" cy="1828800"/>
          </a:xfrm>
          <a:prstGeom prst="rect">
            <a:avLst/>
          </a:prstGeom>
        </p:spPr>
      </p:pic>
    </p:spTree>
    <p:extLst>
      <p:ext uri="{BB962C8B-B14F-4D97-AF65-F5344CB8AC3E}">
        <p14:creationId xmlns:p14="http://schemas.microsoft.com/office/powerpoint/2010/main" val="251305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2E6D-BD3F-47A7-BE89-019A61887487}"/>
              </a:ext>
            </a:extLst>
          </p:cNvPr>
          <p:cNvSpPr>
            <a:spLocks noGrp="1"/>
          </p:cNvSpPr>
          <p:nvPr>
            <p:ph type="title"/>
          </p:nvPr>
        </p:nvSpPr>
        <p:spPr/>
        <p:txBody>
          <a:bodyPr>
            <a:normAutofit/>
          </a:bodyPr>
          <a:lstStyle/>
          <a:p>
            <a:r>
              <a:rPr lang="en-US" sz="3200" dirty="0">
                <a:ea typeface="+mj-lt"/>
                <a:cs typeface="+mj-lt"/>
              </a:rPr>
              <a:t>Purpose of </a:t>
            </a:r>
            <a:br>
              <a:rPr lang="en-US" sz="3200" dirty="0">
                <a:ea typeface="+mj-lt"/>
                <a:cs typeface="+mj-lt"/>
              </a:rPr>
            </a:br>
            <a:r>
              <a:rPr lang="en-US" sz="3200" dirty="0">
                <a:ea typeface="+mj-lt"/>
                <a:cs typeface="+mj-lt"/>
              </a:rPr>
              <a:t>Person-Driven Meeting</a:t>
            </a:r>
            <a:endParaRPr lang="en-US" sz="3200" dirty="0"/>
          </a:p>
        </p:txBody>
      </p:sp>
      <p:sp>
        <p:nvSpPr>
          <p:cNvPr id="3" name="Content Placeholder 2">
            <a:extLst>
              <a:ext uri="{FF2B5EF4-FFF2-40B4-BE49-F238E27FC236}">
                <a16:creationId xmlns:a16="http://schemas.microsoft.com/office/drawing/2014/main" id="{63F60840-7FD7-4616-8AAA-D3FB90DB3409}"/>
              </a:ext>
            </a:extLst>
          </p:cNvPr>
          <p:cNvSpPr>
            <a:spLocks noGrp="1"/>
          </p:cNvSpPr>
          <p:nvPr>
            <p:ph idx="1"/>
          </p:nvPr>
        </p:nvSpPr>
        <p:spPr/>
        <p:txBody>
          <a:bodyPr vert="horz" lIns="91440" tIns="45720" rIns="91440" bIns="45720" rtlCol="0" anchor="t">
            <a:normAutofit/>
          </a:bodyPr>
          <a:lstStyle/>
          <a:p>
            <a:r>
              <a:rPr lang="en-US" dirty="0">
                <a:ea typeface="+mn-lt"/>
                <a:cs typeface="+mn-lt"/>
              </a:rPr>
              <a:t>Identifies opportunities for the student to</a:t>
            </a:r>
            <a:endParaRPr lang="en-US" dirty="0"/>
          </a:p>
          <a:p>
            <a:pPr lvl="1"/>
            <a:r>
              <a:rPr lang="en-US" dirty="0">
                <a:ea typeface="+mn-lt"/>
                <a:cs typeface="+mn-lt"/>
              </a:rPr>
              <a:t> Develop relationships</a:t>
            </a:r>
          </a:p>
          <a:p>
            <a:pPr lvl="1"/>
            <a:r>
              <a:rPr lang="en-US" dirty="0">
                <a:ea typeface="+mn-lt"/>
                <a:cs typeface="+mn-lt"/>
              </a:rPr>
              <a:t> Participate in the community</a:t>
            </a:r>
          </a:p>
          <a:p>
            <a:pPr lvl="1"/>
            <a:r>
              <a:rPr lang="en-US" dirty="0">
                <a:ea typeface="+mn-lt"/>
                <a:cs typeface="+mn-lt"/>
              </a:rPr>
              <a:t> Increase control</a:t>
            </a:r>
          </a:p>
          <a:p>
            <a:pPr lvl="1"/>
            <a:r>
              <a:rPr lang="en-US" dirty="0">
                <a:ea typeface="+mn-lt"/>
                <a:cs typeface="+mn-lt"/>
              </a:rPr>
              <a:t> Develop skills</a:t>
            </a:r>
            <a:endParaRPr lang="en-US"/>
          </a:p>
          <a:p>
            <a:r>
              <a:rPr lang="en-US" dirty="0">
                <a:ea typeface="+mn-lt"/>
                <a:cs typeface="+mn-lt"/>
              </a:rPr>
              <a:t>Team effort to develop a plan to turn dreams and goals into a reality</a:t>
            </a:r>
          </a:p>
          <a:p>
            <a:pPr lvl="1"/>
            <a:r>
              <a:rPr lang="en-US" dirty="0"/>
              <a:t>Preferences, strengths, capabilities and barriers</a:t>
            </a:r>
          </a:p>
          <a:p>
            <a:pPr lvl="1"/>
            <a:r>
              <a:rPr lang="en-US" dirty="0"/>
              <a:t>Requires active listening</a:t>
            </a:r>
          </a:p>
          <a:p>
            <a:endParaRPr lang="en-US" dirty="0"/>
          </a:p>
        </p:txBody>
      </p:sp>
      <p:sp>
        <p:nvSpPr>
          <p:cNvPr id="4" name="Slide Number Placeholder 3">
            <a:extLst>
              <a:ext uri="{FF2B5EF4-FFF2-40B4-BE49-F238E27FC236}">
                <a16:creationId xmlns:a16="http://schemas.microsoft.com/office/drawing/2014/main" id="{BA468B0C-0F7D-4CA6-ABDE-DFABE718DB08}"/>
              </a:ext>
            </a:extLst>
          </p:cNvPr>
          <p:cNvSpPr>
            <a:spLocks noGrp="1"/>
          </p:cNvSpPr>
          <p:nvPr>
            <p:ph type="sldNum" sz="quarter" idx="12"/>
          </p:nvPr>
        </p:nvSpPr>
        <p:spPr/>
        <p:txBody>
          <a:bodyPr/>
          <a:lstStyle/>
          <a:p>
            <a:fld id="{9A4E376E-51ED-9F48-AB0A-188F627C77F8}" type="slidenum">
              <a:rPr lang="en-US" smtClean="0"/>
              <a:pPr/>
              <a:t>9</a:t>
            </a:fld>
            <a:endParaRPr lang="en-US" dirty="0"/>
          </a:p>
        </p:txBody>
      </p:sp>
    </p:spTree>
    <p:extLst>
      <p:ext uri="{BB962C8B-B14F-4D97-AF65-F5344CB8AC3E}">
        <p14:creationId xmlns:p14="http://schemas.microsoft.com/office/powerpoint/2010/main" val="1590566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lide Template File Dark.potx" id="{64CEB7AA-2053-4525-BBDE-0152804A1308}" vid="{B8DF6878-DFAC-47DA-9114-2C3D05D0DC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1105</TotalTime>
  <Words>8549</Words>
  <Application>Microsoft Office PowerPoint</Application>
  <PresentationFormat>Widescreen</PresentationFormat>
  <Paragraphs>713</Paragraphs>
  <Slides>75</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Montserrat</vt:lpstr>
      <vt:lpstr>Montserrat SemiBold</vt:lpstr>
      <vt:lpstr>Wingdings</vt:lpstr>
      <vt:lpstr>Office Theme</vt:lpstr>
      <vt:lpstr>Incorporating a Person-Driven Approach into  Pre-Employment Transition Services</vt:lpstr>
      <vt:lpstr>Objectives</vt:lpstr>
      <vt:lpstr>What does Pre-ETS look like from a person-driven perspective?</vt:lpstr>
      <vt:lpstr>Birthday Party Scenario</vt:lpstr>
      <vt:lpstr>Student Involvement</vt:lpstr>
      <vt:lpstr>Person-Driven Approach</vt:lpstr>
      <vt:lpstr>Purpose of Person-Driven Approach Mindset</vt:lpstr>
      <vt:lpstr>Purpose of  Person-Driven Meeting</vt:lpstr>
      <vt:lpstr>Purpose of  Person-Driven Meeting</vt:lpstr>
      <vt:lpstr>Pre-planning Meeting</vt:lpstr>
      <vt:lpstr>Structure of a  Person-Driven Meeting </vt:lpstr>
      <vt:lpstr>Who is Involved?</vt:lpstr>
      <vt:lpstr>Structure of the Meeting</vt:lpstr>
      <vt:lpstr>Where We Are and What We Should Be Striving For</vt:lpstr>
      <vt:lpstr>PowerPoint Presentation</vt:lpstr>
      <vt:lpstr>Advantages</vt:lpstr>
      <vt:lpstr>Additional Advantages</vt:lpstr>
      <vt:lpstr>Importance of Collaboration</vt:lpstr>
      <vt:lpstr>Teaching Collaboration</vt:lpstr>
      <vt:lpstr>Person-Driven Collaboration</vt:lpstr>
      <vt:lpstr>TransitionTN Resources</vt:lpstr>
      <vt:lpstr>Personalizing  Pre-Employment Transition Services</vt:lpstr>
      <vt:lpstr>What is Individualization?</vt:lpstr>
      <vt:lpstr>Individualization vs Accommodations</vt:lpstr>
      <vt:lpstr>Individualization and Person-Driven Approach</vt:lpstr>
      <vt:lpstr>Recipe Example </vt:lpstr>
      <vt:lpstr>Recipe Outcomes</vt:lpstr>
      <vt:lpstr>Personalizing  Pre-ETS</vt:lpstr>
      <vt:lpstr>Personalizing Pre-ETS Examples </vt:lpstr>
      <vt:lpstr>Job Exploration Group Activity </vt:lpstr>
      <vt:lpstr>Job Exploration Standard vs Personalized</vt:lpstr>
      <vt:lpstr>Job Exploration Chat Discussion</vt:lpstr>
      <vt:lpstr>Job Exploration Summary</vt:lpstr>
      <vt:lpstr>Instruction in Self-Advocacy Group Activity </vt:lpstr>
      <vt:lpstr>Self-Advocacy Standard vs Personalized</vt:lpstr>
      <vt:lpstr>Self-Advocacy  Chat Discussion</vt:lpstr>
      <vt:lpstr>Self-Advocacy Summary</vt:lpstr>
      <vt:lpstr>Counseling on  Postsecondary Education  Group Activity </vt:lpstr>
      <vt:lpstr>Counseling on PSE Standard vs Personalized</vt:lpstr>
      <vt:lpstr>Counseling on PSE Chat Discussion</vt:lpstr>
      <vt:lpstr>Counseling on PSE Summary</vt:lpstr>
      <vt:lpstr>Workplace Readiness Training Group Activity </vt:lpstr>
      <vt:lpstr>Workplace Readiness Standard vs Personalized</vt:lpstr>
      <vt:lpstr>Workplace Readiness  Chat Discussion</vt:lpstr>
      <vt:lpstr>Workplace Readiness Summary</vt:lpstr>
      <vt:lpstr>Work-Based Learning Experiences Group Activity </vt:lpstr>
      <vt:lpstr>WBLE Standard vs Personalized</vt:lpstr>
      <vt:lpstr>WBLE Chat Discussion</vt:lpstr>
      <vt:lpstr>WBLE Summary</vt:lpstr>
      <vt:lpstr>Incorporating  Person-Driven Concepts</vt:lpstr>
      <vt:lpstr>Applying Person-Driven Approach </vt:lpstr>
      <vt:lpstr>Student Perspective</vt:lpstr>
      <vt:lpstr>Isaiah Introduction</vt:lpstr>
      <vt:lpstr>Scenario 1 </vt:lpstr>
      <vt:lpstr>Sli.do 1</vt:lpstr>
      <vt:lpstr>Sophie’s Informational Interview </vt:lpstr>
      <vt:lpstr>Isaiah’s Career Interests </vt:lpstr>
      <vt:lpstr>Scenario 2 </vt:lpstr>
      <vt:lpstr>Sli.do 2</vt:lpstr>
      <vt:lpstr>Career Exploration Options</vt:lpstr>
      <vt:lpstr>Scenario 3</vt:lpstr>
      <vt:lpstr>Sophie’s Job Posting</vt:lpstr>
      <vt:lpstr>Pro and Con List</vt:lpstr>
      <vt:lpstr>Sli.do 3</vt:lpstr>
      <vt:lpstr>Gathering Career Information</vt:lpstr>
      <vt:lpstr>Isaiah’s Informational Interview </vt:lpstr>
      <vt:lpstr>Prepare Sophie</vt:lpstr>
      <vt:lpstr>Example Questions</vt:lpstr>
      <vt:lpstr>Scenario 4</vt:lpstr>
      <vt:lpstr>Sli.do 4</vt:lpstr>
      <vt:lpstr>Scenario 5 </vt:lpstr>
      <vt:lpstr>Isaiah’s Plan for Reaching His Goals</vt:lpstr>
      <vt:lpstr>Sli.do 5 </vt:lpstr>
      <vt:lpstr>Isaiah’s Appreciation for Person-Driven Mindset</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Burgess, Leah D</dc:creator>
  <cp:lastModifiedBy>Curtis, Devin J</cp:lastModifiedBy>
  <cp:revision>255</cp:revision>
  <dcterms:created xsi:type="dcterms:W3CDTF">2021-07-14T17:39:10Z</dcterms:created>
  <dcterms:modified xsi:type="dcterms:W3CDTF">2022-01-06T17:05:43Z</dcterms:modified>
</cp:coreProperties>
</file>