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Default Extension="crdownload"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9"/>
  </p:notesMasterIdLst>
  <p:sldIdLst>
    <p:sldId id="256" r:id="rId2"/>
    <p:sldId id="285" r:id="rId3"/>
    <p:sldId id="284" r:id="rId4"/>
    <p:sldId id="286" r:id="rId5"/>
    <p:sldId id="293" r:id="rId6"/>
    <p:sldId id="287" r:id="rId7"/>
    <p:sldId id="257" r:id="rId8"/>
    <p:sldId id="261" r:id="rId9"/>
    <p:sldId id="262" r:id="rId10"/>
    <p:sldId id="288" r:id="rId11"/>
    <p:sldId id="290" r:id="rId12"/>
    <p:sldId id="267" r:id="rId13"/>
    <p:sldId id="289" r:id="rId14"/>
    <p:sldId id="291" r:id="rId15"/>
    <p:sldId id="264" r:id="rId16"/>
    <p:sldId id="281"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977"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7463EA-BDA3-4AF6-B4B6-5576E5E317D5}"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3E6CF-AFC7-4E5C-9259-B92C7AFEB805}" type="slidenum">
              <a:rPr lang="en-US" smtClean="0"/>
              <a:t>‹#›</a:t>
            </a:fld>
            <a:endParaRPr lang="en-US"/>
          </a:p>
        </p:txBody>
      </p:sp>
    </p:spTree>
    <p:extLst>
      <p:ext uri="{BB962C8B-B14F-4D97-AF65-F5344CB8AC3E}">
        <p14:creationId xmlns:p14="http://schemas.microsoft.com/office/powerpoint/2010/main" val="219277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5EBA7-7B52-4B4F-8C95-29D211C8905F}" type="slidenum">
              <a:rPr lang="en-US" smtClean="0"/>
              <a:t>2</a:t>
            </a:fld>
            <a:endParaRPr lang="en-US"/>
          </a:p>
        </p:txBody>
      </p:sp>
    </p:spTree>
    <p:extLst>
      <p:ext uri="{BB962C8B-B14F-4D97-AF65-F5344CB8AC3E}">
        <p14:creationId xmlns:p14="http://schemas.microsoft.com/office/powerpoint/2010/main" val="278978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Live Listening</a:t>
            </a:r>
            <a:r>
              <a:rPr lang="en-US" baseline="0" dirty="0"/>
              <a:t> – iOS; works with several versions of </a:t>
            </a:r>
            <a:r>
              <a:rPr lang="en-US" baseline="0" dirty="0" err="1"/>
              <a:t>AirPods</a:t>
            </a:r>
            <a:r>
              <a:rPr lang="en-US" baseline="0" dirty="0"/>
              <a:t> and with Beats; turns phone into amplifying device</a:t>
            </a:r>
          </a:p>
          <a:p>
            <a:pPr marL="228600" indent="-228600">
              <a:buAutoNum type="arabicPeriod"/>
            </a:pPr>
            <a:r>
              <a:rPr lang="en-US" baseline="0" dirty="0"/>
              <a:t>Live Captioning – AI captioning available in most virtual platforms, Android, and newly added to iOS 16</a:t>
            </a:r>
          </a:p>
          <a:p>
            <a:pPr marL="228600" indent="-228600">
              <a:buAutoNum type="arabicPeriod"/>
            </a:pPr>
            <a:r>
              <a:rPr lang="en-US" baseline="0" dirty="0"/>
              <a:t>Ava – AI Captioning application; can be paired with other devices running the application to increase captioning range</a:t>
            </a:r>
          </a:p>
          <a:p>
            <a:pPr marL="228600" indent="-228600">
              <a:buAutoNum type="arabicPeriod"/>
            </a:pPr>
            <a:r>
              <a:rPr lang="en-US" baseline="0" dirty="0"/>
              <a:t>FM Systems (Bellman &amp; </a:t>
            </a:r>
            <a:r>
              <a:rPr lang="en-US" baseline="0" dirty="0" err="1"/>
              <a:t>Symfon</a:t>
            </a:r>
            <a:r>
              <a:rPr lang="en-US" baseline="0" dirty="0"/>
              <a:t> Domino Pro) – use radio frequency, microphones, and transmitters to increase the direct sound to the user</a:t>
            </a:r>
            <a:endParaRPr lang="en-US" dirty="0"/>
          </a:p>
        </p:txBody>
      </p:sp>
      <p:sp>
        <p:nvSpPr>
          <p:cNvPr id="4" name="Slide Number Placeholder 3"/>
          <p:cNvSpPr>
            <a:spLocks noGrp="1"/>
          </p:cNvSpPr>
          <p:nvPr>
            <p:ph type="sldNum" sz="quarter" idx="10"/>
          </p:nvPr>
        </p:nvSpPr>
        <p:spPr/>
        <p:txBody>
          <a:bodyPr/>
          <a:lstStyle/>
          <a:p>
            <a:fld id="{4123E6CF-AFC7-4E5C-9259-B92C7AFEB805}" type="slidenum">
              <a:rPr lang="en-US" smtClean="0"/>
              <a:t>12</a:t>
            </a:fld>
            <a:endParaRPr lang="en-US"/>
          </a:p>
        </p:txBody>
      </p:sp>
    </p:spTree>
    <p:extLst>
      <p:ext uri="{BB962C8B-B14F-4D97-AF65-F5344CB8AC3E}">
        <p14:creationId xmlns:p14="http://schemas.microsoft.com/office/powerpoint/2010/main" val="177702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3E6CF-AFC7-4E5C-9259-B92C7AFEB805}" type="slidenum">
              <a:rPr lang="en-US" smtClean="0"/>
              <a:t>14</a:t>
            </a:fld>
            <a:endParaRPr lang="en-US"/>
          </a:p>
        </p:txBody>
      </p:sp>
    </p:spTree>
    <p:extLst>
      <p:ext uri="{BB962C8B-B14F-4D97-AF65-F5344CB8AC3E}">
        <p14:creationId xmlns:p14="http://schemas.microsoft.com/office/powerpoint/2010/main" val="288493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5EBA7-7B52-4B4F-8C95-29D211C8905F}" type="slidenum">
              <a:rPr lang="en-US" smtClean="0"/>
              <a:t>17</a:t>
            </a:fld>
            <a:endParaRPr lang="en-US"/>
          </a:p>
        </p:txBody>
      </p:sp>
    </p:spTree>
    <p:extLst>
      <p:ext uri="{BB962C8B-B14F-4D97-AF65-F5344CB8AC3E}">
        <p14:creationId xmlns:p14="http://schemas.microsoft.com/office/powerpoint/2010/main" val="192184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4278AA-293C-4BE4-9A80-3BA44AE02C76}" type="datetimeFigureOut">
              <a:rPr lang="en-US" smtClean="0"/>
              <a:t>12/8/2022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53723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4278AA-293C-4BE4-9A80-3BA44AE02C76}"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224769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278AA-293C-4BE4-9A80-3BA44AE02C76}"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638191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278AA-293C-4BE4-9A80-3BA44AE02C76}"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3251310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278AA-293C-4BE4-9A80-3BA44AE02C76}"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1090297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278AA-293C-4BE4-9A80-3BA44AE02C76}"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1643430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278AA-293C-4BE4-9A80-3BA44AE02C76}"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803387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278AA-293C-4BE4-9A80-3BA44AE02C76}"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51828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278AA-293C-4BE4-9A80-3BA44AE02C76}"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48164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4278AA-293C-4BE4-9A80-3BA44AE02C76}"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165392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278AA-293C-4BE4-9A80-3BA44AE02C76}"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678799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4278AA-293C-4BE4-9A80-3BA44AE02C76}"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227767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4278AA-293C-4BE4-9A80-3BA44AE02C76}" type="datetimeFigureOut">
              <a:rPr lang="en-US" smtClean="0"/>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383809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4278AA-293C-4BE4-9A80-3BA44AE02C76}" type="datetimeFigureOut">
              <a:rPr lang="en-US" smtClean="0"/>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155951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278AA-293C-4BE4-9A80-3BA44AE02C76}" type="datetimeFigureOut">
              <a:rPr lang="en-US" smtClean="0"/>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426662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4278AA-293C-4BE4-9A80-3BA44AE02C76}"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387763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4278AA-293C-4BE4-9A80-3BA44AE02C76}" type="datetimeFigureOut">
              <a:rPr lang="en-US" smtClean="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C4681-74E6-4065-A00F-54E18B06EAC6}" type="slidenum">
              <a:rPr lang="en-US" smtClean="0"/>
              <a:t>‹#›</a:t>
            </a:fld>
            <a:endParaRPr lang="en-US"/>
          </a:p>
        </p:txBody>
      </p:sp>
    </p:spTree>
    <p:extLst>
      <p:ext uri="{BB962C8B-B14F-4D97-AF65-F5344CB8AC3E}">
        <p14:creationId xmlns:p14="http://schemas.microsoft.com/office/powerpoint/2010/main" val="157184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4278AA-293C-4BE4-9A80-3BA44AE02C76}" type="datetimeFigureOut">
              <a:rPr lang="en-US" smtClean="0"/>
              <a:t>12/8/2022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CC4681-74E6-4065-A00F-54E18B06EAC6}" type="slidenum">
              <a:rPr lang="en-US" smtClean="0"/>
              <a:t>‹#›</a:t>
            </a:fld>
            <a:endParaRPr lang="en-US"/>
          </a:p>
        </p:txBody>
      </p:sp>
    </p:spTree>
    <p:extLst>
      <p:ext uri="{BB962C8B-B14F-4D97-AF65-F5344CB8AC3E}">
        <p14:creationId xmlns:p14="http://schemas.microsoft.com/office/powerpoint/2010/main" val="12665784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indsey.Wilkerson@star-center.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fif"/><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fif"/><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31.jfif"/><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https://www.youtube.com/embed/MCn7T2YC_BQ" TargetMode="Externa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2.crdownload"/><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5.jpg"/><Relationship Id="rId5" Type="http://schemas.openxmlformats.org/officeDocument/2006/relationships/image" Target="../media/image34.jpe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e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video" Target="https://www.youtube.com/embed/B513xa6TRqQ" TargetMode="External"/><Relationship Id="rId1" Type="http://schemas.openxmlformats.org/officeDocument/2006/relationships/video" Target="https://www.youtube.com/embed/NtsFDV5z5ig" TargetMode="Externa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notesSlide" Target="../notesSlides/notesSlide3.xml"/><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7.jpg"/><Relationship Id="rId7" Type="http://schemas.openxmlformats.org/officeDocument/2006/relationships/image" Target="../media/image51.jpeg"/><Relationship Id="rId2"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g"/></Relationships>
</file>

<file path=ppt/slides/_rels/slide1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mailto:jennifer.cunningham@star-center.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fif"/><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crdownload"/><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Assistive Technology</a:t>
            </a:r>
            <a:br>
              <a:rPr lang="en-US" dirty="0"/>
            </a:br>
            <a:r>
              <a:rPr lang="en-US" dirty="0"/>
              <a:t>for Transition</a:t>
            </a:r>
          </a:p>
        </p:txBody>
      </p:sp>
      <p:sp>
        <p:nvSpPr>
          <p:cNvPr id="3" name="Subtitle 2"/>
          <p:cNvSpPr>
            <a:spLocks noGrp="1"/>
          </p:cNvSpPr>
          <p:nvPr>
            <p:ph type="subTitle" idx="1"/>
          </p:nvPr>
        </p:nvSpPr>
        <p:spPr>
          <a:xfrm>
            <a:off x="4515378" y="4348975"/>
            <a:ext cx="6987645" cy="2028284"/>
          </a:xfrm>
        </p:spPr>
        <p:txBody>
          <a:bodyPr>
            <a:normAutofit fontScale="47500" lnSpcReduction="20000"/>
          </a:bodyPr>
          <a:lstStyle/>
          <a:p>
            <a:pPr>
              <a:spcBef>
                <a:spcPts val="2400"/>
              </a:spcBef>
            </a:pPr>
            <a:r>
              <a:rPr lang="en-US" sz="4400" dirty="0"/>
              <a:t>Jennifer Cunningham, OTR/L, ATP</a:t>
            </a:r>
          </a:p>
          <a:p>
            <a:r>
              <a:rPr lang="en-US" sz="4400" dirty="0"/>
              <a:t>Occupational Therapist</a:t>
            </a:r>
          </a:p>
          <a:p>
            <a:r>
              <a:rPr lang="en-US" sz="4400" dirty="0"/>
              <a:t>Assistive Technology Professional</a:t>
            </a:r>
          </a:p>
          <a:p>
            <a:r>
              <a:rPr lang="en-US" sz="4400" dirty="0"/>
              <a:t>VP of Client Services</a:t>
            </a:r>
          </a:p>
          <a:p>
            <a:r>
              <a:rPr lang="en-US" sz="4400" dirty="0">
                <a:hlinkClick r:id="rId2"/>
              </a:rPr>
              <a:t>jennifer.cunningham@star-center.org</a:t>
            </a:r>
            <a:r>
              <a:rPr lang="en-US" sz="4400" dirty="0"/>
              <a:t> </a:t>
            </a:r>
          </a:p>
          <a:p>
            <a:endParaRPr lang="en-US" dirty="0"/>
          </a:p>
        </p:txBody>
      </p:sp>
    </p:spTree>
    <p:extLst>
      <p:ext uri="{BB962C8B-B14F-4D97-AF65-F5344CB8AC3E}">
        <p14:creationId xmlns:p14="http://schemas.microsoft.com/office/powerpoint/2010/main" val="1161987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2D564C-7E14-431D-9D80-35D5DE1303B7}"/>
              </a:ext>
            </a:extLst>
          </p:cNvPr>
          <p:cNvSpPr>
            <a:spLocks noGrp="1"/>
          </p:cNvSpPr>
          <p:nvPr>
            <p:ph type="title"/>
          </p:nvPr>
        </p:nvSpPr>
        <p:spPr/>
        <p:txBody>
          <a:bodyPr/>
          <a:lstStyle/>
          <a:p>
            <a:pPr algn="r"/>
            <a:r>
              <a:rPr lang="en-US" dirty="0"/>
              <a:t>Vision Accommodations</a:t>
            </a:r>
          </a:p>
        </p:txBody>
      </p:sp>
      <p:sp>
        <p:nvSpPr>
          <p:cNvPr id="5" name="Content Placeholder 4">
            <a:extLst>
              <a:ext uri="{FF2B5EF4-FFF2-40B4-BE49-F238E27FC236}">
                <a16:creationId xmlns:a16="http://schemas.microsoft.com/office/drawing/2014/main" id="{8155A2DB-C89B-43DA-A452-FAB97068A036}"/>
              </a:ext>
            </a:extLst>
          </p:cNvPr>
          <p:cNvSpPr>
            <a:spLocks noGrp="1"/>
          </p:cNvSpPr>
          <p:nvPr>
            <p:ph idx="1"/>
          </p:nvPr>
        </p:nvSpPr>
        <p:spPr>
          <a:xfrm>
            <a:off x="1484310" y="1652156"/>
            <a:ext cx="10018713" cy="3480954"/>
          </a:xfrm>
        </p:spPr>
        <p:txBody>
          <a:bodyPr>
            <a:normAutofit/>
          </a:bodyPr>
          <a:lstStyle/>
          <a:p>
            <a:r>
              <a:rPr lang="en-US" dirty="0"/>
              <a:t>Screen Magnification</a:t>
            </a:r>
          </a:p>
          <a:p>
            <a:r>
              <a:rPr lang="en-US" dirty="0"/>
              <a:t>Magnifiers</a:t>
            </a:r>
          </a:p>
          <a:p>
            <a:r>
              <a:rPr lang="en-US" dirty="0"/>
              <a:t>High Contrast or Backlit Keyboards</a:t>
            </a:r>
          </a:p>
          <a:p>
            <a:r>
              <a:rPr lang="en-US" dirty="0"/>
              <a:t>Large Monitors</a:t>
            </a:r>
          </a:p>
        </p:txBody>
      </p:sp>
      <p:pic>
        <p:nvPicPr>
          <p:cNvPr id="6" name="Picture 5">
            <a:extLst>
              <a:ext uri="{FF2B5EF4-FFF2-40B4-BE49-F238E27FC236}">
                <a16:creationId xmlns:a16="http://schemas.microsoft.com/office/drawing/2014/main" id="{A1C1BCF7-D6C9-4212-87D2-2844BC976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668" y="4594314"/>
            <a:ext cx="2105543" cy="881696"/>
          </a:xfrm>
          <a:prstGeom prst="rect">
            <a:avLst/>
          </a:prstGeom>
        </p:spPr>
      </p:pic>
      <p:pic>
        <p:nvPicPr>
          <p:cNvPr id="7" name="Picture 6">
            <a:extLst>
              <a:ext uri="{FF2B5EF4-FFF2-40B4-BE49-F238E27FC236}">
                <a16:creationId xmlns:a16="http://schemas.microsoft.com/office/drawing/2014/main" id="{8287A645-1FF7-4D34-8753-102A11F01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5116" y="5143502"/>
            <a:ext cx="2105887" cy="1579415"/>
          </a:xfrm>
          <a:prstGeom prst="rect">
            <a:avLst/>
          </a:prstGeom>
        </p:spPr>
      </p:pic>
      <p:pic>
        <p:nvPicPr>
          <p:cNvPr id="8" name="Picture 7">
            <a:extLst>
              <a:ext uri="{FF2B5EF4-FFF2-40B4-BE49-F238E27FC236}">
                <a16:creationId xmlns:a16="http://schemas.microsoft.com/office/drawing/2014/main" id="{31FCFED0-4A77-4D33-ACBC-1E2BBB2E9E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9694" y="3365641"/>
            <a:ext cx="1750762" cy="1166445"/>
          </a:xfrm>
          <a:prstGeom prst="rect">
            <a:avLst/>
          </a:prstGeom>
        </p:spPr>
      </p:pic>
      <p:pic>
        <p:nvPicPr>
          <p:cNvPr id="9" name="Picture 8">
            <a:extLst>
              <a:ext uri="{FF2B5EF4-FFF2-40B4-BE49-F238E27FC236}">
                <a16:creationId xmlns:a16="http://schemas.microsoft.com/office/drawing/2014/main" id="{FA982AB3-8D7B-4F1A-9A8E-4E66CED770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6643" y="2080452"/>
            <a:ext cx="1849234" cy="2360329"/>
          </a:xfrm>
          <a:prstGeom prst="rect">
            <a:avLst/>
          </a:prstGeom>
        </p:spPr>
      </p:pic>
      <p:pic>
        <p:nvPicPr>
          <p:cNvPr id="2050" name="Picture 2" descr="ZoomText Software">
            <a:extLst>
              <a:ext uri="{FF2B5EF4-FFF2-40B4-BE49-F238E27FC236}">
                <a16:creationId xmlns:a16="http://schemas.microsoft.com/office/drawing/2014/main" id="{E9514859-755D-4EE8-B2B0-02FCB3A6EE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0929" y="1641764"/>
            <a:ext cx="1395071" cy="13950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schenbach Optik of America, Inc.">
            <a:extLst>
              <a:ext uri="{FF2B5EF4-FFF2-40B4-BE49-F238E27FC236}">
                <a16:creationId xmlns:a16="http://schemas.microsoft.com/office/drawing/2014/main" id="{E7E7AC1D-86E1-461C-A588-08AB18EED1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34807" y="1925676"/>
            <a:ext cx="1895475" cy="11664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A597301-9F46-49A9-9043-1859CA8F26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9010" y="4669368"/>
            <a:ext cx="2014598" cy="1613284"/>
          </a:xfrm>
          <a:prstGeom prst="rect">
            <a:avLst/>
          </a:prstGeom>
        </p:spPr>
      </p:pic>
    </p:spTree>
    <p:extLst>
      <p:ext uri="{BB962C8B-B14F-4D97-AF65-F5344CB8AC3E}">
        <p14:creationId xmlns:p14="http://schemas.microsoft.com/office/powerpoint/2010/main" val="366959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2D564C-7E14-431D-9D80-35D5DE1303B7}"/>
              </a:ext>
            </a:extLst>
          </p:cNvPr>
          <p:cNvSpPr>
            <a:spLocks noGrp="1"/>
          </p:cNvSpPr>
          <p:nvPr>
            <p:ph type="title"/>
          </p:nvPr>
        </p:nvSpPr>
        <p:spPr/>
        <p:txBody>
          <a:bodyPr/>
          <a:lstStyle/>
          <a:p>
            <a:pPr algn="r"/>
            <a:r>
              <a:rPr lang="en-US" dirty="0"/>
              <a:t>Vision Accommodations (cont’d)</a:t>
            </a:r>
          </a:p>
        </p:txBody>
      </p:sp>
      <p:sp>
        <p:nvSpPr>
          <p:cNvPr id="5" name="Content Placeholder 4">
            <a:extLst>
              <a:ext uri="{FF2B5EF4-FFF2-40B4-BE49-F238E27FC236}">
                <a16:creationId xmlns:a16="http://schemas.microsoft.com/office/drawing/2014/main" id="{8155A2DB-C89B-43DA-A452-FAB97068A036}"/>
              </a:ext>
            </a:extLst>
          </p:cNvPr>
          <p:cNvSpPr>
            <a:spLocks noGrp="1"/>
          </p:cNvSpPr>
          <p:nvPr>
            <p:ph idx="1"/>
          </p:nvPr>
        </p:nvSpPr>
        <p:spPr>
          <a:xfrm>
            <a:off x="1484310" y="1527465"/>
            <a:ext cx="10018713" cy="3397826"/>
          </a:xfrm>
        </p:spPr>
        <p:txBody>
          <a:bodyPr>
            <a:normAutofit/>
          </a:bodyPr>
          <a:lstStyle/>
          <a:p>
            <a:r>
              <a:rPr lang="en-US" dirty="0"/>
              <a:t>Screen Reader Software</a:t>
            </a:r>
          </a:p>
          <a:p>
            <a:r>
              <a:rPr lang="en-US" dirty="0"/>
              <a:t>Optical Character Recognition (OCR)</a:t>
            </a:r>
          </a:p>
          <a:p>
            <a:r>
              <a:rPr lang="en-US" dirty="0"/>
              <a:t>Labeling System</a:t>
            </a:r>
          </a:p>
          <a:p>
            <a:r>
              <a:rPr lang="en-US" dirty="0"/>
              <a:t>Braille Devices</a:t>
            </a:r>
          </a:p>
        </p:txBody>
      </p:sp>
      <p:pic>
        <p:nvPicPr>
          <p:cNvPr id="6" name="Content Placeholder 3">
            <a:extLst>
              <a:ext uri="{FF2B5EF4-FFF2-40B4-BE49-F238E27FC236}">
                <a16:creationId xmlns:a16="http://schemas.microsoft.com/office/drawing/2014/main" id="{CAFB4F68-BB29-4EF9-844C-A8A3CD659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238" y="699317"/>
            <a:ext cx="1678061" cy="1198615"/>
          </a:xfrm>
          <a:prstGeom prst="rect">
            <a:avLst/>
          </a:prstGeom>
        </p:spPr>
      </p:pic>
      <p:pic>
        <p:nvPicPr>
          <p:cNvPr id="7" name="Picture 6">
            <a:extLst>
              <a:ext uri="{FF2B5EF4-FFF2-40B4-BE49-F238E27FC236}">
                <a16:creationId xmlns:a16="http://schemas.microsoft.com/office/drawing/2014/main" id="{7397842C-84AE-4DD0-A33D-3F8DC81A34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3700" y="3463531"/>
            <a:ext cx="2191545" cy="1461760"/>
          </a:xfrm>
          <a:prstGeom prst="rect">
            <a:avLst/>
          </a:prstGeom>
        </p:spPr>
      </p:pic>
      <p:pic>
        <p:nvPicPr>
          <p:cNvPr id="8" name="Picture 7">
            <a:extLst>
              <a:ext uri="{FF2B5EF4-FFF2-40B4-BE49-F238E27FC236}">
                <a16:creationId xmlns:a16="http://schemas.microsoft.com/office/drawing/2014/main" id="{9933EB98-A707-40DE-B0AD-D68C2E572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7092" y="4925291"/>
            <a:ext cx="1447969" cy="1447969"/>
          </a:xfrm>
          <a:prstGeom prst="rect">
            <a:avLst/>
          </a:prstGeom>
        </p:spPr>
      </p:pic>
      <p:pic>
        <p:nvPicPr>
          <p:cNvPr id="3" name="Online Media 2" title="WayAround, The Smart Labeling System For The Blind And Visually Impaired">
            <a:hlinkClick r:id="" action="ppaction://media"/>
            <a:extLst>
              <a:ext uri="{FF2B5EF4-FFF2-40B4-BE49-F238E27FC236}">
                <a16:creationId xmlns:a16="http://schemas.microsoft.com/office/drawing/2014/main" id="{C5CE03E5-4842-4EFA-8345-F21361CDD53A}"/>
              </a:ext>
            </a:extLst>
          </p:cNvPr>
          <p:cNvPicPr>
            <a:picLocks noRot="1" noChangeAspect="1"/>
          </p:cNvPicPr>
          <p:nvPr>
            <a:videoFile r:link="rId1"/>
          </p:nvPr>
        </p:nvPicPr>
        <p:blipFill>
          <a:blip r:embed="rId6"/>
          <a:stretch>
            <a:fillRect/>
          </a:stretch>
        </p:blipFill>
        <p:spPr>
          <a:xfrm>
            <a:off x="7159378" y="3926047"/>
            <a:ext cx="4839950" cy="2722472"/>
          </a:xfrm>
          <a:prstGeom prst="rect">
            <a:avLst/>
          </a:prstGeom>
        </p:spPr>
      </p:pic>
      <p:pic>
        <p:nvPicPr>
          <p:cNvPr id="12" name="Picture 2" descr="Air – AfterShokz">
            <a:extLst>
              <a:ext uri="{FF2B5EF4-FFF2-40B4-BE49-F238E27FC236}">
                <a16:creationId xmlns:a16="http://schemas.microsoft.com/office/drawing/2014/main" id="{18989777-A666-43F7-B17C-729E6F627CB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2032" b="22178"/>
          <a:stretch/>
        </p:blipFill>
        <p:spPr bwMode="auto">
          <a:xfrm>
            <a:off x="4447753" y="5330535"/>
            <a:ext cx="2503036" cy="13964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164FE78-2D81-4E94-BBE5-ACCE520166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9051" y="1938336"/>
            <a:ext cx="3548311" cy="1405370"/>
          </a:xfrm>
          <a:prstGeom prst="rect">
            <a:avLst/>
          </a:prstGeom>
        </p:spPr>
      </p:pic>
    </p:spTree>
    <p:extLst>
      <p:ext uri="{BB962C8B-B14F-4D97-AF65-F5344CB8AC3E}">
        <p14:creationId xmlns:p14="http://schemas.microsoft.com/office/powerpoint/2010/main" val="313462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Hearing Adaptations</a:t>
            </a:r>
          </a:p>
        </p:txBody>
      </p:sp>
      <p:sp>
        <p:nvSpPr>
          <p:cNvPr id="3" name="Content Placeholder 2"/>
          <p:cNvSpPr>
            <a:spLocks noGrp="1"/>
          </p:cNvSpPr>
          <p:nvPr>
            <p:ph sz="half" idx="1"/>
          </p:nvPr>
        </p:nvSpPr>
        <p:spPr>
          <a:xfrm>
            <a:off x="1484311" y="1866899"/>
            <a:ext cx="4895055" cy="3124201"/>
          </a:xfrm>
        </p:spPr>
        <p:txBody>
          <a:bodyPr/>
          <a:lstStyle/>
          <a:p>
            <a:r>
              <a:rPr lang="en-US" sz="2400" dirty="0"/>
              <a:t>Live Listening</a:t>
            </a:r>
          </a:p>
          <a:p>
            <a:r>
              <a:rPr lang="en-US" sz="2400" dirty="0"/>
              <a:t>Live Transcribe</a:t>
            </a:r>
          </a:p>
          <a:p>
            <a:r>
              <a:rPr lang="en-US" sz="2400" dirty="0"/>
              <a:t>Ava</a:t>
            </a:r>
          </a:p>
          <a:p>
            <a:r>
              <a:rPr lang="en-US" sz="2400" dirty="0"/>
              <a:t>FM Amplifying Systems</a:t>
            </a:r>
          </a:p>
          <a:p>
            <a:pPr marL="0" indent="0">
              <a:buNone/>
            </a:pPr>
            <a:endParaRPr lang="en-US" dirty="0"/>
          </a:p>
        </p:txBody>
      </p:sp>
      <p:pic>
        <p:nvPicPr>
          <p:cNvPr id="8" name="Picture 7">
            <a:extLst>
              <a:ext uri="{FF2B5EF4-FFF2-40B4-BE49-F238E27FC236}">
                <a16:creationId xmlns:a16="http://schemas.microsoft.com/office/drawing/2014/main" id="{D2342AE2-26D1-439F-855A-57274ACD91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7459" y="1470566"/>
            <a:ext cx="2520917" cy="2089210"/>
          </a:xfrm>
          <a:prstGeom prst="rect">
            <a:avLst/>
          </a:prstGeom>
        </p:spPr>
      </p:pic>
      <p:pic>
        <p:nvPicPr>
          <p:cNvPr id="10" name="Picture 9">
            <a:extLst>
              <a:ext uri="{FF2B5EF4-FFF2-40B4-BE49-F238E27FC236}">
                <a16:creationId xmlns:a16="http://schemas.microsoft.com/office/drawing/2014/main" id="{0DB06D06-DD84-46AD-94C0-1876C9D431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2290" y="4829150"/>
            <a:ext cx="1845365" cy="1845365"/>
          </a:xfrm>
          <a:prstGeom prst="rect">
            <a:avLst/>
          </a:prstGeom>
        </p:spPr>
      </p:pic>
      <p:pic>
        <p:nvPicPr>
          <p:cNvPr id="4100" name="Picture 4" descr="https://www.boundlessat.com/core/media/media.nl/id.966116/c.1281905/.f?h=zO3Yw7lTFCRsGRqz4nUrtMlxjSD-UvSXLUCrhRlSM2TI39wZ">
            <a:extLst>
              <a:ext uri="{FF2B5EF4-FFF2-40B4-BE49-F238E27FC236}">
                <a16:creationId xmlns:a16="http://schemas.microsoft.com/office/drawing/2014/main" id="{3B3C79D0-5502-4E67-89F1-19287735CC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4305" y="4419602"/>
            <a:ext cx="2997991" cy="18408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76DB207-8D46-486F-A4B6-B0394EEE2B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8969" y="2081734"/>
            <a:ext cx="2106035" cy="3809912"/>
          </a:xfrm>
          <a:prstGeom prst="rect">
            <a:avLst/>
          </a:prstGeom>
        </p:spPr>
      </p:pic>
    </p:spTree>
    <p:extLst>
      <p:ext uri="{BB962C8B-B14F-4D97-AF65-F5344CB8AC3E}">
        <p14:creationId xmlns:p14="http://schemas.microsoft.com/office/powerpoint/2010/main" val="2536883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0D6B-9C8F-4292-ADDB-53A723B3B3EE}"/>
              </a:ext>
            </a:extLst>
          </p:cNvPr>
          <p:cNvSpPr>
            <a:spLocks noGrp="1"/>
          </p:cNvSpPr>
          <p:nvPr>
            <p:ph type="title"/>
          </p:nvPr>
        </p:nvSpPr>
        <p:spPr/>
        <p:txBody>
          <a:bodyPr/>
          <a:lstStyle/>
          <a:p>
            <a:pPr algn="r"/>
            <a:r>
              <a:rPr lang="en-US" dirty="0"/>
              <a:t>Cognitive/Learning Supports</a:t>
            </a:r>
          </a:p>
        </p:txBody>
      </p:sp>
      <p:sp>
        <p:nvSpPr>
          <p:cNvPr id="8" name="Content Placeholder 7">
            <a:extLst>
              <a:ext uri="{FF2B5EF4-FFF2-40B4-BE49-F238E27FC236}">
                <a16:creationId xmlns:a16="http://schemas.microsoft.com/office/drawing/2014/main" id="{F2D53FC9-8E24-4B3A-B55E-109C80D3595E}"/>
              </a:ext>
            </a:extLst>
          </p:cNvPr>
          <p:cNvSpPr>
            <a:spLocks noGrp="1"/>
          </p:cNvSpPr>
          <p:nvPr>
            <p:ph idx="1"/>
          </p:nvPr>
        </p:nvSpPr>
        <p:spPr>
          <a:xfrm>
            <a:off x="1484310" y="1648048"/>
            <a:ext cx="10018713" cy="3519376"/>
          </a:xfrm>
        </p:spPr>
        <p:txBody>
          <a:bodyPr/>
          <a:lstStyle/>
          <a:p>
            <a:r>
              <a:rPr lang="en-US" dirty="0"/>
              <a:t>Picture Schedules</a:t>
            </a:r>
          </a:p>
          <a:p>
            <a:r>
              <a:rPr lang="en-US" dirty="0"/>
              <a:t>Reduce Distractions</a:t>
            </a:r>
          </a:p>
          <a:p>
            <a:r>
              <a:rPr lang="en-US" dirty="0"/>
              <a:t>Simplified Job Instructions</a:t>
            </a:r>
          </a:p>
          <a:p>
            <a:r>
              <a:rPr lang="en-US" dirty="0"/>
              <a:t>Electronic Cue System</a:t>
            </a:r>
          </a:p>
        </p:txBody>
      </p:sp>
      <p:pic>
        <p:nvPicPr>
          <p:cNvPr id="9" name="Picture 8">
            <a:extLst>
              <a:ext uri="{FF2B5EF4-FFF2-40B4-BE49-F238E27FC236}">
                <a16:creationId xmlns:a16="http://schemas.microsoft.com/office/drawing/2014/main" id="{3887D2FB-E723-4E6A-972E-EEC62406B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270" y="4012275"/>
            <a:ext cx="1662113" cy="2898463"/>
          </a:xfrm>
          <a:prstGeom prst="rect">
            <a:avLst/>
          </a:prstGeom>
        </p:spPr>
      </p:pic>
      <p:pic>
        <p:nvPicPr>
          <p:cNvPr id="10" name="Picture 9">
            <a:extLst>
              <a:ext uri="{FF2B5EF4-FFF2-40B4-BE49-F238E27FC236}">
                <a16:creationId xmlns:a16="http://schemas.microsoft.com/office/drawing/2014/main" id="{ECF4EF8C-B361-4AE6-B987-875C9B085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918" y="1866902"/>
            <a:ext cx="2152650" cy="2552700"/>
          </a:xfrm>
          <a:prstGeom prst="rect">
            <a:avLst/>
          </a:prstGeom>
        </p:spPr>
      </p:pic>
      <p:pic>
        <p:nvPicPr>
          <p:cNvPr id="11" name="Picture 10">
            <a:extLst>
              <a:ext uri="{FF2B5EF4-FFF2-40B4-BE49-F238E27FC236}">
                <a16:creationId xmlns:a16="http://schemas.microsoft.com/office/drawing/2014/main" id="{9E33A3E9-9BFE-41E3-899B-2C69DE1135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1381" y="4521806"/>
            <a:ext cx="3809838" cy="2088842"/>
          </a:xfrm>
          <a:prstGeom prst="rect">
            <a:avLst/>
          </a:prstGeom>
        </p:spPr>
      </p:pic>
      <p:pic>
        <p:nvPicPr>
          <p:cNvPr id="12" name="Picture 11">
            <a:extLst>
              <a:ext uri="{FF2B5EF4-FFF2-40B4-BE49-F238E27FC236}">
                <a16:creationId xmlns:a16="http://schemas.microsoft.com/office/drawing/2014/main" id="{B0551D92-6B19-466A-AA4B-148C55D890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9216" y="2079499"/>
            <a:ext cx="1712003" cy="1452396"/>
          </a:xfrm>
          <a:prstGeom prst="rect">
            <a:avLst/>
          </a:prstGeom>
        </p:spPr>
      </p:pic>
      <p:pic>
        <p:nvPicPr>
          <p:cNvPr id="13" name="Picture 12">
            <a:extLst>
              <a:ext uri="{FF2B5EF4-FFF2-40B4-BE49-F238E27FC236}">
                <a16:creationId xmlns:a16="http://schemas.microsoft.com/office/drawing/2014/main" id="{4ED6073C-3BDA-43FD-A97D-D462A3E49D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3059" y="4470592"/>
            <a:ext cx="1682517" cy="1682517"/>
          </a:xfrm>
          <a:prstGeom prst="rect">
            <a:avLst/>
          </a:prstGeom>
        </p:spPr>
      </p:pic>
    </p:spTree>
    <p:extLst>
      <p:ext uri="{BB962C8B-B14F-4D97-AF65-F5344CB8AC3E}">
        <p14:creationId xmlns:p14="http://schemas.microsoft.com/office/powerpoint/2010/main" val="344707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0D6B-9C8F-4292-ADDB-53A723B3B3EE}"/>
              </a:ext>
            </a:extLst>
          </p:cNvPr>
          <p:cNvSpPr>
            <a:spLocks noGrp="1"/>
          </p:cNvSpPr>
          <p:nvPr>
            <p:ph type="title"/>
          </p:nvPr>
        </p:nvSpPr>
        <p:spPr>
          <a:xfrm>
            <a:off x="1484311" y="685800"/>
            <a:ext cx="10018713" cy="1752599"/>
          </a:xfrm>
        </p:spPr>
        <p:txBody>
          <a:bodyPr/>
          <a:lstStyle/>
          <a:p>
            <a:pPr algn="r"/>
            <a:r>
              <a:rPr lang="en-US" dirty="0"/>
              <a:t>Cognitive/Learning Supports (cont’d)</a:t>
            </a:r>
          </a:p>
        </p:txBody>
      </p:sp>
      <p:sp>
        <p:nvSpPr>
          <p:cNvPr id="7" name="Content Placeholder 6">
            <a:extLst>
              <a:ext uri="{FF2B5EF4-FFF2-40B4-BE49-F238E27FC236}">
                <a16:creationId xmlns:a16="http://schemas.microsoft.com/office/drawing/2014/main" id="{C4D44AD4-ED78-4B6D-B43A-35996335188E}"/>
              </a:ext>
            </a:extLst>
          </p:cNvPr>
          <p:cNvSpPr>
            <a:spLocks noGrp="1"/>
          </p:cNvSpPr>
          <p:nvPr>
            <p:ph idx="1"/>
          </p:nvPr>
        </p:nvSpPr>
        <p:spPr>
          <a:xfrm>
            <a:off x="1484311" y="765545"/>
            <a:ext cx="8965610" cy="3958060"/>
          </a:xfrm>
        </p:spPr>
        <p:txBody>
          <a:bodyPr/>
          <a:lstStyle/>
          <a:p>
            <a:r>
              <a:rPr lang="en-US" dirty="0"/>
              <a:t>Reading Pen</a:t>
            </a:r>
          </a:p>
          <a:p>
            <a:r>
              <a:rPr lang="en-US" dirty="0"/>
              <a:t>Digital Recording Device</a:t>
            </a:r>
          </a:p>
          <a:p>
            <a:r>
              <a:rPr lang="en-US" dirty="0"/>
              <a:t>Digital Content/Audio Feedback</a:t>
            </a:r>
          </a:p>
        </p:txBody>
      </p:sp>
      <p:pic>
        <p:nvPicPr>
          <p:cNvPr id="9" name="Online Media 6" title="OrCam Read: A Game-Changer for People with Reading Difficulties">
            <a:hlinkClick r:id="" action="ppaction://media"/>
            <a:extLst>
              <a:ext uri="{FF2B5EF4-FFF2-40B4-BE49-F238E27FC236}">
                <a16:creationId xmlns:a16="http://schemas.microsoft.com/office/drawing/2014/main" id="{501BECF1-0B33-4D41-A2AB-B8407784E9D5}"/>
              </a:ext>
            </a:extLst>
          </p:cNvPr>
          <p:cNvPicPr>
            <a:picLocks noRot="1" noChangeAspect="1"/>
          </p:cNvPicPr>
          <p:nvPr>
            <a:videoFile r:link="rId1"/>
          </p:nvPr>
        </p:nvPicPr>
        <p:blipFill>
          <a:blip r:embed="rId5"/>
          <a:stretch>
            <a:fillRect/>
          </a:stretch>
        </p:blipFill>
        <p:spPr>
          <a:xfrm>
            <a:off x="1785421" y="3631683"/>
            <a:ext cx="4445258" cy="2500457"/>
          </a:xfrm>
          <a:prstGeom prst="rect">
            <a:avLst/>
          </a:prstGeom>
        </p:spPr>
      </p:pic>
      <p:pic>
        <p:nvPicPr>
          <p:cNvPr id="10" name="Online Media 8" title="C-PEN ReaderPen 2020 update">
            <a:hlinkClick r:id="" action="ppaction://media"/>
            <a:extLst>
              <a:ext uri="{FF2B5EF4-FFF2-40B4-BE49-F238E27FC236}">
                <a16:creationId xmlns:a16="http://schemas.microsoft.com/office/drawing/2014/main" id="{A5DD240D-CD6F-4120-B332-FE9D7BF400A8}"/>
              </a:ext>
            </a:extLst>
          </p:cNvPr>
          <p:cNvPicPr>
            <a:picLocks noRot="1" noChangeAspect="1"/>
          </p:cNvPicPr>
          <p:nvPr>
            <a:videoFile r:link="rId2"/>
          </p:nvPr>
        </p:nvPicPr>
        <p:blipFill>
          <a:blip r:embed="rId6"/>
          <a:stretch>
            <a:fillRect/>
          </a:stretch>
        </p:blipFill>
        <p:spPr>
          <a:xfrm>
            <a:off x="7080461" y="3586300"/>
            <a:ext cx="4525937" cy="2545840"/>
          </a:xfrm>
          <a:prstGeom prst="rect">
            <a:avLst/>
          </a:prstGeom>
        </p:spPr>
      </p:pic>
      <p:pic>
        <p:nvPicPr>
          <p:cNvPr id="5122" name="Picture 2" descr="Lookout - Assisted vision - Apps on Google Play">
            <a:extLst>
              <a:ext uri="{FF2B5EF4-FFF2-40B4-BE49-F238E27FC236}">
                <a16:creationId xmlns:a16="http://schemas.microsoft.com/office/drawing/2014/main" id="{12E10975-9827-4D5D-95FD-6244717B62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55855" y="1806773"/>
            <a:ext cx="1174824" cy="11748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earning Ally - Together It's Possible">
            <a:extLst>
              <a:ext uri="{FF2B5EF4-FFF2-40B4-BE49-F238E27FC236}">
                <a16:creationId xmlns:a16="http://schemas.microsoft.com/office/drawing/2014/main" id="{7C173E3F-6B34-42F8-BE5A-9BC0F4FE6B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9623" y="2778987"/>
            <a:ext cx="2095500" cy="4667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lh3.googleusercontent.com/_lhlinkYcGIp-b9pcZzrxxsSuANvd2jsoezdn1ZEP_T7MsBVq3xVOZ9egUyVyqztPityyz61cAiaucQ8pyd4akk=s0">
            <a:extLst>
              <a:ext uri="{FF2B5EF4-FFF2-40B4-BE49-F238E27FC236}">
                <a16:creationId xmlns:a16="http://schemas.microsoft.com/office/drawing/2014/main" id="{8DE34CBB-FF2C-4D9A-BEF5-DF553519BDC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68444" y="2071155"/>
            <a:ext cx="3302331" cy="66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39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Communication Aids</a:t>
            </a:r>
          </a:p>
        </p:txBody>
      </p:sp>
      <p:sp>
        <p:nvSpPr>
          <p:cNvPr id="5" name="Content Placeholder 4">
            <a:extLst>
              <a:ext uri="{FF2B5EF4-FFF2-40B4-BE49-F238E27FC236}">
                <a16:creationId xmlns:a16="http://schemas.microsoft.com/office/drawing/2014/main" id="{13BC1EA2-73A7-4D18-A338-E3E089079634}"/>
              </a:ext>
            </a:extLst>
          </p:cNvPr>
          <p:cNvSpPr>
            <a:spLocks noGrp="1"/>
          </p:cNvSpPr>
          <p:nvPr>
            <p:ph idx="1"/>
          </p:nvPr>
        </p:nvSpPr>
        <p:spPr>
          <a:xfrm>
            <a:off x="1484310" y="1514379"/>
            <a:ext cx="10018713" cy="2569248"/>
          </a:xfrm>
        </p:spPr>
        <p:txBody>
          <a:bodyPr/>
          <a:lstStyle/>
          <a:p>
            <a:pPr marL="0" indent="0">
              <a:buNone/>
            </a:pPr>
            <a:endParaRPr lang="en-US" dirty="0"/>
          </a:p>
          <a:p>
            <a:r>
              <a:rPr lang="en-US" dirty="0"/>
              <a:t>Smartphone/Tablet with Apps</a:t>
            </a:r>
          </a:p>
          <a:p>
            <a:r>
              <a:rPr lang="en-US" dirty="0"/>
              <a:t>Dedicated Communication Device</a:t>
            </a:r>
          </a:p>
          <a:p>
            <a:r>
              <a:rPr lang="en-US" dirty="0"/>
              <a:t>Picture Communication System</a:t>
            </a:r>
          </a:p>
        </p:txBody>
      </p:sp>
      <p:pic>
        <p:nvPicPr>
          <p:cNvPr id="8" name="Picture 7">
            <a:extLst>
              <a:ext uri="{FF2B5EF4-FFF2-40B4-BE49-F238E27FC236}">
                <a16:creationId xmlns:a16="http://schemas.microsoft.com/office/drawing/2014/main" id="{652AF9F3-9F32-44E7-BBB7-AB6E6C1714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7007" y="3652913"/>
            <a:ext cx="3186660" cy="2388756"/>
          </a:xfrm>
          <a:prstGeom prst="rect">
            <a:avLst/>
          </a:prstGeom>
        </p:spPr>
      </p:pic>
      <p:pic>
        <p:nvPicPr>
          <p:cNvPr id="10" name="Picture 9">
            <a:extLst>
              <a:ext uri="{FF2B5EF4-FFF2-40B4-BE49-F238E27FC236}">
                <a16:creationId xmlns:a16="http://schemas.microsoft.com/office/drawing/2014/main" id="{A1682D43-E0E1-4688-9C2A-386111CE8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329" y="2004196"/>
            <a:ext cx="1798280" cy="2562193"/>
          </a:xfrm>
          <a:prstGeom prst="rect">
            <a:avLst/>
          </a:prstGeom>
        </p:spPr>
      </p:pic>
      <p:pic>
        <p:nvPicPr>
          <p:cNvPr id="11" name="Picture 10">
            <a:extLst>
              <a:ext uri="{FF2B5EF4-FFF2-40B4-BE49-F238E27FC236}">
                <a16:creationId xmlns:a16="http://schemas.microsoft.com/office/drawing/2014/main" id="{487F2348-95DC-4079-9F60-F08065D99659}"/>
              </a:ext>
            </a:extLst>
          </p:cNvPr>
          <p:cNvPicPr>
            <a:picLocks noChangeAspect="1"/>
          </p:cNvPicPr>
          <p:nvPr/>
        </p:nvPicPr>
        <p:blipFill rotWithShape="1">
          <a:blip r:embed="rId4">
            <a:extLst>
              <a:ext uri="{28A0092B-C50C-407E-A947-70E740481C1C}">
                <a14:useLocalDpi xmlns:a14="http://schemas.microsoft.com/office/drawing/2010/main" val="0"/>
              </a:ext>
            </a:extLst>
          </a:blip>
          <a:srcRect t="8612" b="7326"/>
          <a:stretch/>
        </p:blipFill>
        <p:spPr>
          <a:xfrm>
            <a:off x="1699096" y="4017980"/>
            <a:ext cx="2470150" cy="2076451"/>
          </a:xfrm>
          <a:prstGeom prst="rect">
            <a:avLst/>
          </a:prstGeom>
        </p:spPr>
      </p:pic>
      <p:pic>
        <p:nvPicPr>
          <p:cNvPr id="12" name="Picture 11" descr="LAMP_words_for_life__07074.1372178653.380.500.jpg">
            <a:extLst>
              <a:ext uri="{FF2B5EF4-FFF2-40B4-BE49-F238E27FC236}">
                <a16:creationId xmlns:a16="http://schemas.microsoft.com/office/drawing/2014/main" id="{0007CE6C-7024-4554-AB9A-BB1FEDA2C9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5228" y="2118540"/>
            <a:ext cx="954952" cy="930212"/>
          </a:xfrm>
          <a:prstGeom prst="rect">
            <a:avLst/>
          </a:prstGeom>
        </p:spPr>
      </p:pic>
      <p:pic>
        <p:nvPicPr>
          <p:cNvPr id="13" name="Picture 12" descr="71YsQ6pM-ML._SR500,500_.jpg">
            <a:extLst>
              <a:ext uri="{FF2B5EF4-FFF2-40B4-BE49-F238E27FC236}">
                <a16:creationId xmlns:a16="http://schemas.microsoft.com/office/drawing/2014/main" id="{64E7F8E2-8004-436D-B27D-7ECDB2D1F9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1604" y="1026728"/>
            <a:ext cx="1143000" cy="1143000"/>
          </a:xfrm>
          <a:prstGeom prst="rect">
            <a:avLst/>
          </a:prstGeom>
        </p:spPr>
      </p:pic>
      <p:pic>
        <p:nvPicPr>
          <p:cNvPr id="14" name="Picture 13">
            <a:extLst>
              <a:ext uri="{FF2B5EF4-FFF2-40B4-BE49-F238E27FC236}">
                <a16:creationId xmlns:a16="http://schemas.microsoft.com/office/drawing/2014/main" id="{D4A1AA87-0363-47B8-975D-56301560CA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0045" y="4950901"/>
            <a:ext cx="1945604" cy="1457325"/>
          </a:xfrm>
          <a:prstGeom prst="rect">
            <a:avLst/>
          </a:prstGeom>
        </p:spPr>
      </p:pic>
    </p:spTree>
    <p:extLst>
      <p:ext uri="{BB962C8B-B14F-4D97-AF65-F5344CB8AC3E}">
        <p14:creationId xmlns:p14="http://schemas.microsoft.com/office/powerpoint/2010/main" val="4064859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01C3E8-104D-46C0-A70C-933E2478BD0D}"/>
              </a:ext>
            </a:extLst>
          </p:cNvPr>
          <p:cNvSpPr>
            <a:spLocks noGrp="1"/>
          </p:cNvSpPr>
          <p:nvPr>
            <p:ph type="title"/>
          </p:nvPr>
        </p:nvSpPr>
        <p:spPr/>
        <p:txBody>
          <a:bodyPr/>
          <a:lstStyle/>
          <a:p>
            <a:pPr algn="r"/>
            <a:endParaRPr lang="en-US" dirty="0"/>
          </a:p>
        </p:txBody>
      </p:sp>
      <p:pic>
        <p:nvPicPr>
          <p:cNvPr id="3" name="Content Placeholder 2">
            <a:extLst>
              <a:ext uri="{FF2B5EF4-FFF2-40B4-BE49-F238E27FC236}">
                <a16:creationId xmlns:a16="http://schemas.microsoft.com/office/drawing/2014/main" id="{B7E59785-D93E-4403-97DE-01AE7EA38A7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6939"/>
          <a:stretch/>
        </p:blipFill>
        <p:spPr>
          <a:xfrm>
            <a:off x="1883114" y="1729263"/>
            <a:ext cx="9221105" cy="3399473"/>
          </a:xfrm>
        </p:spPr>
      </p:pic>
    </p:spTree>
    <p:extLst>
      <p:ext uri="{BB962C8B-B14F-4D97-AF65-F5344CB8AC3E}">
        <p14:creationId xmlns:p14="http://schemas.microsoft.com/office/powerpoint/2010/main" val="1527363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8316" y="172848"/>
            <a:ext cx="5555368" cy="2524968"/>
          </a:xfrm>
          <a:prstGeom prst="rect">
            <a:avLst/>
          </a:prstGeom>
        </p:spPr>
      </p:pic>
      <p:sp>
        <p:nvSpPr>
          <p:cNvPr id="6" name="TextBox 5">
            <a:extLst>
              <a:ext uri="{FF2B5EF4-FFF2-40B4-BE49-F238E27FC236}">
                <a16:creationId xmlns:a16="http://schemas.microsoft.com/office/drawing/2014/main" id="{0194F629-F3DE-4465-8FE6-F94044E39C68}"/>
              </a:ext>
            </a:extLst>
          </p:cNvPr>
          <p:cNvSpPr txBox="1"/>
          <p:nvPr/>
        </p:nvSpPr>
        <p:spPr>
          <a:xfrm>
            <a:off x="2913448" y="3065116"/>
            <a:ext cx="7013986" cy="923330"/>
          </a:xfrm>
          <a:prstGeom prst="rect">
            <a:avLst/>
          </a:prstGeom>
          <a:noFill/>
        </p:spPr>
        <p:txBody>
          <a:bodyPr wrap="square" rtlCol="0">
            <a:spAutoFit/>
          </a:bodyPr>
          <a:lstStyle/>
          <a:p>
            <a:pPr algn="ctr"/>
            <a:r>
              <a:rPr lang="en-US" dirty="0"/>
              <a:t>The mission of The STAR Center is to help any person with any disability to realize their potential. We provide services for education, employment, and quality of life for all ages and needs.</a:t>
            </a:r>
          </a:p>
        </p:txBody>
      </p:sp>
      <p:sp>
        <p:nvSpPr>
          <p:cNvPr id="7" name="TextBox 6">
            <a:extLst>
              <a:ext uri="{FF2B5EF4-FFF2-40B4-BE49-F238E27FC236}">
                <a16:creationId xmlns:a16="http://schemas.microsoft.com/office/drawing/2014/main" id="{0FDA0D10-0FC0-445E-8C79-18C82C3D4902}"/>
              </a:ext>
            </a:extLst>
          </p:cNvPr>
          <p:cNvSpPr txBox="1"/>
          <p:nvPr/>
        </p:nvSpPr>
        <p:spPr>
          <a:xfrm>
            <a:off x="3831515" y="4324574"/>
            <a:ext cx="4528969" cy="646331"/>
          </a:xfrm>
          <a:prstGeom prst="rect">
            <a:avLst/>
          </a:prstGeom>
          <a:noFill/>
        </p:spPr>
        <p:txBody>
          <a:bodyPr wrap="square" rtlCol="0">
            <a:spAutoFit/>
          </a:bodyPr>
          <a:lstStyle/>
          <a:p>
            <a:pPr algn="ctr"/>
            <a:r>
              <a:rPr lang="en-US" dirty="0">
                <a:hlinkClick r:id="rId4"/>
              </a:rPr>
              <a:t>info@star-center.org</a:t>
            </a:r>
            <a:r>
              <a:rPr lang="en-US" dirty="0"/>
              <a:t> </a:t>
            </a:r>
          </a:p>
          <a:p>
            <a:pPr algn="ctr"/>
            <a:r>
              <a:rPr lang="en-US" dirty="0"/>
              <a:t>1-800-464-5619</a:t>
            </a:r>
          </a:p>
        </p:txBody>
      </p:sp>
    </p:spTree>
    <p:extLst>
      <p:ext uri="{BB962C8B-B14F-4D97-AF65-F5344CB8AC3E}">
        <p14:creationId xmlns:p14="http://schemas.microsoft.com/office/powerpoint/2010/main" val="265133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8316" y="172848"/>
            <a:ext cx="5555368" cy="2524968"/>
          </a:xfrm>
          <a:prstGeom prst="rect">
            <a:avLst/>
          </a:prstGeom>
        </p:spPr>
      </p:pic>
      <p:sp>
        <p:nvSpPr>
          <p:cNvPr id="6" name="TextBox 5">
            <a:extLst>
              <a:ext uri="{FF2B5EF4-FFF2-40B4-BE49-F238E27FC236}">
                <a16:creationId xmlns:a16="http://schemas.microsoft.com/office/drawing/2014/main" id="{0194F629-F3DE-4465-8FE6-F94044E39C68}"/>
              </a:ext>
            </a:extLst>
          </p:cNvPr>
          <p:cNvSpPr txBox="1"/>
          <p:nvPr/>
        </p:nvSpPr>
        <p:spPr>
          <a:xfrm>
            <a:off x="2913448" y="3065116"/>
            <a:ext cx="7013986" cy="2954655"/>
          </a:xfrm>
          <a:prstGeom prst="rect">
            <a:avLst/>
          </a:prstGeom>
          <a:noFill/>
        </p:spPr>
        <p:txBody>
          <a:bodyPr wrap="square" rtlCol="0">
            <a:spAutoFit/>
          </a:bodyPr>
          <a:lstStyle/>
          <a:p>
            <a:pPr algn="ctr"/>
            <a:endParaRPr lang="en-US" dirty="0"/>
          </a:p>
          <a:p>
            <a:pPr algn="ctr"/>
            <a:r>
              <a:rPr lang="en-US" sz="2400" dirty="0"/>
              <a:t>In 1988, Margaret and Chuck Doumitt realized the need for disability resources after two of their children were diagnosed with Batten’s Disease. The STAR Center is headquartered in Jackson, Tennessee, though we have an office in Nashville and our Assistive Technology team serves individuals in all 95 counties across the state.</a:t>
            </a:r>
          </a:p>
        </p:txBody>
      </p:sp>
    </p:spTree>
    <p:extLst>
      <p:ext uri="{BB962C8B-B14F-4D97-AF65-F5344CB8AC3E}">
        <p14:creationId xmlns:p14="http://schemas.microsoft.com/office/powerpoint/2010/main" val="2755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3B5807-8F0C-44B7-881A-7664EE1F0D46}"/>
              </a:ext>
            </a:extLst>
          </p:cNvPr>
          <p:cNvSpPr>
            <a:spLocks noGrp="1"/>
          </p:cNvSpPr>
          <p:nvPr>
            <p:ph type="title"/>
          </p:nvPr>
        </p:nvSpPr>
        <p:spPr>
          <a:xfrm>
            <a:off x="2683791" y="927409"/>
            <a:ext cx="8930747" cy="860400"/>
          </a:xfrm>
        </p:spPr>
        <p:txBody>
          <a:bodyPr/>
          <a:lstStyle/>
          <a:p>
            <a:r>
              <a:rPr lang="en-US" dirty="0"/>
              <a:t>Assistive Technology</a:t>
            </a:r>
          </a:p>
        </p:txBody>
      </p:sp>
      <p:sp>
        <p:nvSpPr>
          <p:cNvPr id="6" name="Text Placeholder 5">
            <a:extLst>
              <a:ext uri="{FF2B5EF4-FFF2-40B4-BE49-F238E27FC236}">
                <a16:creationId xmlns:a16="http://schemas.microsoft.com/office/drawing/2014/main" id="{6FE3082F-47C4-48AD-ACA9-747F1DBE89C2}"/>
              </a:ext>
            </a:extLst>
          </p:cNvPr>
          <p:cNvSpPr>
            <a:spLocks noGrp="1"/>
          </p:cNvSpPr>
          <p:nvPr>
            <p:ph type="body" idx="1"/>
          </p:nvPr>
        </p:nvSpPr>
        <p:spPr>
          <a:xfrm>
            <a:off x="1892052" y="2835288"/>
            <a:ext cx="9887352" cy="3095303"/>
          </a:xfrm>
        </p:spPr>
        <p:txBody>
          <a:bodyPr>
            <a:normAutofit fontScale="25000" lnSpcReduction="20000"/>
          </a:bodyPr>
          <a:lstStyle/>
          <a:p>
            <a:pPr marL="342900" indent="-342900" algn="l">
              <a:buFont typeface="Arial" panose="020B0604020202020204" pitchFamily="34" charset="0"/>
              <a:buChar char="•"/>
            </a:pPr>
            <a:r>
              <a:rPr lang="en-US" sz="11200" dirty="0"/>
              <a:t>Assistive technology (AT) is an umbrella term for low tech or high tech items that help to maintain or improve an individual’s functional independence.</a:t>
            </a:r>
          </a:p>
          <a:p>
            <a:pPr marL="342900" indent="-342900" algn="l">
              <a:buFont typeface="Arial" panose="020B0604020202020204" pitchFamily="34" charset="0"/>
              <a:buChar char="•"/>
            </a:pPr>
            <a:r>
              <a:rPr lang="en-US" sz="11200" dirty="0"/>
              <a:t>Assistive technology can be used in the classroom, workplace, home, or community.</a:t>
            </a:r>
          </a:p>
          <a:p>
            <a:pPr marL="342900" indent="-342900" algn="l">
              <a:buFont typeface="Arial" panose="020B0604020202020204" pitchFamily="34" charset="0"/>
              <a:buChar char="•"/>
            </a:pPr>
            <a:r>
              <a:rPr lang="en-US" sz="11200" dirty="0"/>
              <a:t>Hearing aids, wheelchairs, communication aids, magnifiers, and memory aids are all examples of assistive technology.</a:t>
            </a:r>
          </a:p>
          <a:p>
            <a:endParaRPr lang="en-US" dirty="0"/>
          </a:p>
        </p:txBody>
      </p:sp>
    </p:spTree>
    <p:extLst>
      <p:ext uri="{BB962C8B-B14F-4D97-AF65-F5344CB8AC3E}">
        <p14:creationId xmlns:p14="http://schemas.microsoft.com/office/powerpoint/2010/main" val="300912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2778-A0A5-489E-B004-B832CD8AEC32}"/>
              </a:ext>
            </a:extLst>
          </p:cNvPr>
          <p:cNvSpPr>
            <a:spLocks noGrp="1"/>
          </p:cNvSpPr>
          <p:nvPr>
            <p:ph type="title"/>
          </p:nvPr>
        </p:nvSpPr>
        <p:spPr>
          <a:xfrm>
            <a:off x="2572279" y="685800"/>
            <a:ext cx="8930747" cy="1394819"/>
          </a:xfrm>
        </p:spPr>
        <p:txBody>
          <a:bodyPr>
            <a:normAutofit/>
          </a:bodyPr>
          <a:lstStyle/>
          <a:p>
            <a:r>
              <a:rPr lang="en-US" dirty="0"/>
              <a:t>Our Assistive Technology Team</a:t>
            </a:r>
          </a:p>
        </p:txBody>
      </p:sp>
      <p:sp>
        <p:nvSpPr>
          <p:cNvPr id="3" name="Text Placeholder 2">
            <a:extLst>
              <a:ext uri="{FF2B5EF4-FFF2-40B4-BE49-F238E27FC236}">
                <a16:creationId xmlns:a16="http://schemas.microsoft.com/office/drawing/2014/main" id="{790BADCB-350D-4634-8260-A5050CEF4CDA}"/>
              </a:ext>
            </a:extLst>
          </p:cNvPr>
          <p:cNvSpPr>
            <a:spLocks noGrp="1"/>
          </p:cNvSpPr>
          <p:nvPr>
            <p:ph type="body" idx="1"/>
          </p:nvPr>
        </p:nvSpPr>
        <p:spPr>
          <a:xfrm>
            <a:off x="2572279" y="2535382"/>
            <a:ext cx="8930748" cy="3636818"/>
          </a:xfrm>
        </p:spPr>
        <p:txBody>
          <a:bodyPr>
            <a:normAutofit lnSpcReduction="10000"/>
          </a:bodyPr>
          <a:lstStyle/>
          <a:p>
            <a:pPr marL="342900" indent="-342900" algn="l">
              <a:buFont typeface="Arial" panose="020B0604020202020204" pitchFamily="34" charset="0"/>
              <a:buChar char="•"/>
            </a:pPr>
            <a:r>
              <a:rPr lang="en-US" sz="3000" dirty="0"/>
              <a:t>4 Occupational Therapy Professionals</a:t>
            </a:r>
          </a:p>
          <a:p>
            <a:pPr marL="342900" indent="-342900" algn="l">
              <a:buFont typeface="Arial" panose="020B0604020202020204" pitchFamily="34" charset="0"/>
              <a:buChar char="•"/>
            </a:pPr>
            <a:r>
              <a:rPr lang="en-US" sz="3000" dirty="0"/>
              <a:t>3 Speech-Language Therapy Professionals</a:t>
            </a:r>
          </a:p>
          <a:p>
            <a:pPr marL="342900" indent="-342900" algn="l">
              <a:buFont typeface="Arial" panose="020B0604020202020204" pitchFamily="34" charset="0"/>
              <a:buChar char="•"/>
            </a:pPr>
            <a:r>
              <a:rPr lang="en-US" sz="3000" dirty="0"/>
              <a:t>1 Regular Education Teacher </a:t>
            </a:r>
          </a:p>
          <a:p>
            <a:pPr marL="342900" indent="-342900" algn="l">
              <a:buFont typeface="Arial" panose="020B0604020202020204" pitchFamily="34" charset="0"/>
              <a:buChar char="•"/>
            </a:pPr>
            <a:r>
              <a:rPr lang="en-US" sz="3000" dirty="0"/>
              <a:t>1 Special Education Teacher </a:t>
            </a:r>
          </a:p>
          <a:p>
            <a:pPr marL="342900" indent="-342900" algn="l">
              <a:buFont typeface="Arial" panose="020B0604020202020204" pitchFamily="34" charset="0"/>
              <a:buChar char="•"/>
            </a:pPr>
            <a:r>
              <a:rPr lang="en-US" sz="3000" dirty="0"/>
              <a:t>1 Mental Health Counselor </a:t>
            </a:r>
          </a:p>
          <a:p>
            <a:pPr marL="342900" indent="-342900" algn="l">
              <a:buFont typeface="Arial" panose="020B0604020202020204" pitchFamily="34" charset="0"/>
              <a:buChar char="•"/>
            </a:pPr>
            <a:r>
              <a:rPr lang="en-US" sz="3000" dirty="0"/>
              <a:t>1 Orientation &amp; Mobility Specialist </a:t>
            </a:r>
          </a:p>
          <a:p>
            <a:endParaRPr lang="en-US" dirty="0"/>
          </a:p>
        </p:txBody>
      </p:sp>
    </p:spTree>
    <p:extLst>
      <p:ext uri="{BB962C8B-B14F-4D97-AF65-F5344CB8AC3E}">
        <p14:creationId xmlns:p14="http://schemas.microsoft.com/office/powerpoint/2010/main" val="508890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11622C-3C7D-44FA-8C4A-D28F89B80981}"/>
              </a:ext>
            </a:extLst>
          </p:cNvPr>
          <p:cNvSpPr>
            <a:spLocks noGrp="1"/>
          </p:cNvSpPr>
          <p:nvPr>
            <p:ph type="title"/>
          </p:nvPr>
        </p:nvSpPr>
        <p:spPr/>
        <p:txBody>
          <a:bodyPr/>
          <a:lstStyle/>
          <a:p>
            <a:pPr algn="r"/>
            <a:r>
              <a:rPr lang="en-US" dirty="0"/>
              <a:t>Vocational Rehabilitation</a:t>
            </a:r>
          </a:p>
        </p:txBody>
      </p:sp>
      <p:sp>
        <p:nvSpPr>
          <p:cNvPr id="5" name="Content Placeholder 4">
            <a:extLst>
              <a:ext uri="{FF2B5EF4-FFF2-40B4-BE49-F238E27FC236}">
                <a16:creationId xmlns:a16="http://schemas.microsoft.com/office/drawing/2014/main" id="{7D0DD722-DCF9-4FB8-BB73-8150A3F6FB70}"/>
              </a:ext>
            </a:extLst>
          </p:cNvPr>
          <p:cNvSpPr>
            <a:spLocks noGrp="1"/>
          </p:cNvSpPr>
          <p:nvPr>
            <p:ph idx="1"/>
          </p:nvPr>
        </p:nvSpPr>
        <p:spPr>
          <a:xfrm>
            <a:off x="1484310" y="1988289"/>
            <a:ext cx="10018713" cy="3802912"/>
          </a:xfrm>
        </p:spPr>
        <p:txBody>
          <a:bodyPr>
            <a:normAutofit lnSpcReduction="10000"/>
          </a:bodyPr>
          <a:lstStyle/>
          <a:p>
            <a:r>
              <a:rPr lang="en-US" dirty="0"/>
              <a:t>Enables individuals to overcome barriers to accessing, maintaining, or returning to employment</a:t>
            </a:r>
          </a:p>
          <a:p>
            <a:r>
              <a:rPr lang="en-US" dirty="0"/>
              <a:t>General diagnosis categories include</a:t>
            </a:r>
          </a:p>
          <a:p>
            <a:pPr lvl="1"/>
            <a:r>
              <a:rPr lang="en-US" dirty="0"/>
              <a:t>Physical </a:t>
            </a:r>
          </a:p>
          <a:p>
            <a:pPr lvl="1"/>
            <a:r>
              <a:rPr lang="en-US" dirty="0"/>
              <a:t>Cognitive/Developmental</a:t>
            </a:r>
          </a:p>
          <a:p>
            <a:pPr lvl="1"/>
            <a:r>
              <a:rPr lang="en-US" dirty="0"/>
              <a:t>Emotional</a:t>
            </a:r>
          </a:p>
          <a:p>
            <a:pPr lvl="1"/>
            <a:r>
              <a:rPr lang="en-US" dirty="0"/>
              <a:t>Vision</a:t>
            </a:r>
          </a:p>
          <a:p>
            <a:pPr lvl="1"/>
            <a:r>
              <a:rPr lang="en-US" dirty="0"/>
              <a:t>Hearing</a:t>
            </a:r>
          </a:p>
          <a:p>
            <a:pPr lvl="1"/>
            <a:r>
              <a:rPr lang="en-US" dirty="0"/>
              <a:t>Communication</a:t>
            </a:r>
          </a:p>
        </p:txBody>
      </p:sp>
      <p:pic>
        <p:nvPicPr>
          <p:cNvPr id="1026" name="Picture 2" descr="Tennessee Dept of Human Services - ServiceNow - Customer Story">
            <a:extLst>
              <a:ext uri="{FF2B5EF4-FFF2-40B4-BE49-F238E27FC236}">
                <a16:creationId xmlns:a16="http://schemas.microsoft.com/office/drawing/2014/main" id="{EFA97922-0677-463A-BC78-C835D2AEF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571" y="3349255"/>
            <a:ext cx="2699119" cy="26991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69697A0-C302-4FA6-90BA-D95C2B4F01C3}"/>
              </a:ext>
            </a:extLst>
          </p:cNvPr>
          <p:cNvSpPr txBox="1"/>
          <p:nvPr/>
        </p:nvSpPr>
        <p:spPr>
          <a:xfrm>
            <a:off x="8108804" y="5123973"/>
            <a:ext cx="2498651" cy="461665"/>
          </a:xfrm>
          <a:prstGeom prst="rect">
            <a:avLst/>
          </a:prstGeom>
          <a:noFill/>
        </p:spPr>
        <p:txBody>
          <a:bodyPr wrap="square" rtlCol="0">
            <a:spAutoFit/>
          </a:bodyPr>
          <a:lstStyle/>
          <a:p>
            <a:pPr algn="ctr"/>
            <a:r>
              <a:rPr lang="en-US" sz="2400" dirty="0"/>
              <a:t>1.833.751.0597</a:t>
            </a:r>
            <a:endParaRPr lang="en-US" dirty="0"/>
          </a:p>
        </p:txBody>
      </p:sp>
    </p:spTree>
    <p:extLst>
      <p:ext uri="{BB962C8B-B14F-4D97-AF65-F5344CB8AC3E}">
        <p14:creationId xmlns:p14="http://schemas.microsoft.com/office/powerpoint/2010/main" val="3755432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5BC4-44BE-4623-BDB0-80455E1C38D4}"/>
              </a:ext>
            </a:extLst>
          </p:cNvPr>
          <p:cNvSpPr>
            <a:spLocks noGrp="1"/>
          </p:cNvSpPr>
          <p:nvPr>
            <p:ph type="title"/>
          </p:nvPr>
        </p:nvSpPr>
        <p:spPr>
          <a:xfrm>
            <a:off x="2389909" y="685800"/>
            <a:ext cx="9113115" cy="1752599"/>
          </a:xfrm>
        </p:spPr>
        <p:txBody>
          <a:bodyPr/>
          <a:lstStyle/>
          <a:p>
            <a:r>
              <a:rPr lang="en-US" dirty="0"/>
              <a:t>Tennessee Technology Access Program</a:t>
            </a:r>
          </a:p>
        </p:txBody>
      </p:sp>
      <p:sp>
        <p:nvSpPr>
          <p:cNvPr id="3" name="Content Placeholder 2">
            <a:extLst>
              <a:ext uri="{FF2B5EF4-FFF2-40B4-BE49-F238E27FC236}">
                <a16:creationId xmlns:a16="http://schemas.microsoft.com/office/drawing/2014/main" id="{817AB2FD-77D4-48CC-A33D-7D5328395FA2}"/>
              </a:ext>
            </a:extLst>
          </p:cNvPr>
          <p:cNvSpPr>
            <a:spLocks noGrp="1"/>
          </p:cNvSpPr>
          <p:nvPr>
            <p:ph idx="1"/>
          </p:nvPr>
        </p:nvSpPr>
        <p:spPr>
          <a:xfrm>
            <a:off x="2389909" y="2047009"/>
            <a:ext cx="9113114" cy="4572000"/>
          </a:xfrm>
        </p:spPr>
        <p:txBody>
          <a:bodyPr>
            <a:normAutofit lnSpcReduction="10000"/>
          </a:bodyPr>
          <a:lstStyle/>
          <a:p>
            <a:pPr marL="0" indent="0">
              <a:buNone/>
            </a:pPr>
            <a:r>
              <a:rPr lang="en-US" sz="2200" dirty="0"/>
              <a:t>Tennessee Technology Access Program (TTAP) helps individuals with disabilities get the tools that they need to live independent productive lives where and how they choose. Each of TTAP’s core programs is uniquely designed to both maximize limited resources and improve the understanding of, and to gain better access to Assistive Technology devices and services.  </a:t>
            </a:r>
          </a:p>
          <a:p>
            <a:pPr marL="0" indent="0">
              <a:buNone/>
            </a:pPr>
            <a:r>
              <a:rPr lang="en-US" sz="2200" dirty="0"/>
              <a:t>Services are provided through:</a:t>
            </a:r>
          </a:p>
          <a:p>
            <a:pPr lvl="1">
              <a:buFont typeface="Arial" panose="020B0604020202020204" pitchFamily="34" charset="0"/>
              <a:buChar char="•"/>
            </a:pPr>
            <a:r>
              <a:rPr lang="en-US" sz="1800" dirty="0"/>
              <a:t>Device Demonstration</a:t>
            </a:r>
          </a:p>
          <a:p>
            <a:pPr lvl="1">
              <a:buFont typeface="Arial" panose="020B0604020202020204" pitchFamily="34" charset="0"/>
              <a:buChar char="•"/>
            </a:pPr>
            <a:r>
              <a:rPr lang="en-US" sz="1800" dirty="0"/>
              <a:t>Loan</a:t>
            </a:r>
          </a:p>
          <a:p>
            <a:pPr lvl="1">
              <a:buFont typeface="Arial" panose="020B0604020202020204" pitchFamily="34" charset="0"/>
              <a:buChar char="•"/>
            </a:pPr>
            <a:r>
              <a:rPr lang="en-US" sz="1800" dirty="0"/>
              <a:t>Reutilization</a:t>
            </a:r>
          </a:p>
          <a:p>
            <a:pPr lvl="1">
              <a:buFont typeface="Arial" panose="020B0604020202020204" pitchFamily="34" charset="0"/>
              <a:buChar char="•"/>
            </a:pPr>
            <a:r>
              <a:rPr lang="en-US" sz="1800" dirty="0"/>
              <a:t>Training</a:t>
            </a:r>
          </a:p>
          <a:p>
            <a:pPr lvl="1">
              <a:buFont typeface="Arial" panose="020B0604020202020204" pitchFamily="34" charset="0"/>
              <a:buChar char="•"/>
            </a:pPr>
            <a:r>
              <a:rPr lang="en-US" sz="1800" dirty="0"/>
              <a:t>Technical Assistance</a:t>
            </a:r>
          </a:p>
          <a:p>
            <a:pPr lvl="1">
              <a:buFont typeface="Arial" panose="020B0604020202020204" pitchFamily="34" charset="0"/>
              <a:buChar char="•"/>
            </a:pPr>
            <a:r>
              <a:rPr lang="en-US" sz="1800" dirty="0"/>
              <a:t>Public Awareness</a:t>
            </a:r>
          </a:p>
          <a:p>
            <a:pPr marL="0" indent="0">
              <a:buNone/>
            </a:pPr>
            <a:endParaRPr lang="en-US" dirty="0"/>
          </a:p>
        </p:txBody>
      </p:sp>
      <p:pic>
        <p:nvPicPr>
          <p:cNvPr id="5" name="Picture 4">
            <a:extLst>
              <a:ext uri="{FF2B5EF4-FFF2-40B4-BE49-F238E27FC236}">
                <a16:creationId xmlns:a16="http://schemas.microsoft.com/office/drawing/2014/main" id="{29A5B643-B14F-49CA-95C8-4DE7385747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1053" y="3949028"/>
            <a:ext cx="2213810" cy="2261317"/>
          </a:xfrm>
          <a:prstGeom prst="rect">
            <a:avLst/>
          </a:prstGeom>
        </p:spPr>
      </p:pic>
    </p:spTree>
    <p:extLst>
      <p:ext uri="{BB962C8B-B14F-4D97-AF65-F5344CB8AC3E}">
        <p14:creationId xmlns:p14="http://schemas.microsoft.com/office/powerpoint/2010/main" val="344884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en-US" dirty="0"/>
              <a:t>Things to Consider</a:t>
            </a:r>
          </a:p>
        </p:txBody>
      </p:sp>
      <p:sp>
        <p:nvSpPr>
          <p:cNvPr id="5" name="Content Placeholder 4"/>
          <p:cNvSpPr>
            <a:spLocks noGrp="1"/>
          </p:cNvSpPr>
          <p:nvPr>
            <p:ph idx="1"/>
          </p:nvPr>
        </p:nvSpPr>
        <p:spPr>
          <a:xfrm>
            <a:off x="1880755" y="2666999"/>
            <a:ext cx="10172700" cy="3744952"/>
          </a:xfrm>
        </p:spPr>
        <p:txBody>
          <a:bodyPr>
            <a:normAutofit/>
          </a:bodyPr>
          <a:lstStyle/>
          <a:p>
            <a:pPr>
              <a:spcBef>
                <a:spcPts val="1200"/>
              </a:spcBef>
              <a:spcAft>
                <a:spcPts val="1200"/>
              </a:spcAft>
              <a:buFont typeface="Arial" panose="020B0604020202020204" pitchFamily="34" charset="0"/>
              <a:buChar char="•"/>
            </a:pPr>
            <a:r>
              <a:rPr lang="en-US" sz="2200" b="1" dirty="0"/>
              <a:t>Physical</a:t>
            </a:r>
            <a:r>
              <a:rPr lang="en-US" sz="2200" dirty="0"/>
              <a:t> - How can strengths be enhanced and limitations supported?</a:t>
            </a:r>
          </a:p>
          <a:p>
            <a:pPr>
              <a:spcBef>
                <a:spcPts val="1200"/>
              </a:spcBef>
              <a:spcAft>
                <a:spcPts val="1200"/>
              </a:spcAft>
              <a:buFont typeface="Arial" panose="020B0604020202020204" pitchFamily="34" charset="0"/>
              <a:buChar char="•"/>
            </a:pPr>
            <a:r>
              <a:rPr lang="en-US" sz="2200" b="1" dirty="0"/>
              <a:t>Vision</a:t>
            </a:r>
            <a:r>
              <a:rPr lang="en-US" sz="2200" dirty="0"/>
              <a:t> – How can functional vision be improved or loss be compensated?</a:t>
            </a:r>
          </a:p>
          <a:p>
            <a:pPr>
              <a:spcBef>
                <a:spcPts val="1200"/>
              </a:spcBef>
              <a:spcAft>
                <a:spcPts val="1200"/>
              </a:spcAft>
              <a:buFont typeface="Arial" panose="020B0604020202020204" pitchFamily="34" charset="0"/>
              <a:buChar char="•"/>
            </a:pPr>
            <a:r>
              <a:rPr lang="en-US" sz="2200" b="1" dirty="0"/>
              <a:t>Hearing</a:t>
            </a:r>
            <a:r>
              <a:rPr lang="en-US" sz="2200" dirty="0"/>
              <a:t> – How can functional hearing/understanding be improved with technology?</a:t>
            </a:r>
          </a:p>
          <a:p>
            <a:pPr>
              <a:spcBef>
                <a:spcPts val="1200"/>
              </a:spcBef>
              <a:spcAft>
                <a:spcPts val="1200"/>
              </a:spcAft>
              <a:buFont typeface="Arial" panose="020B0604020202020204" pitchFamily="34" charset="0"/>
              <a:buChar char="•"/>
            </a:pPr>
            <a:r>
              <a:rPr lang="en-US" sz="2200" b="1" dirty="0"/>
              <a:t>Cognitive</a:t>
            </a:r>
            <a:r>
              <a:rPr lang="en-US" sz="2200" dirty="0"/>
              <a:t> – How can supports provide opportunities for success?</a:t>
            </a:r>
          </a:p>
          <a:p>
            <a:pPr>
              <a:spcBef>
                <a:spcPts val="1200"/>
              </a:spcBef>
              <a:spcAft>
                <a:spcPts val="1200"/>
              </a:spcAft>
              <a:buFont typeface="Arial" panose="020B0604020202020204" pitchFamily="34" charset="0"/>
              <a:buChar char="•"/>
            </a:pPr>
            <a:r>
              <a:rPr lang="en-US" sz="2200" b="1" dirty="0"/>
              <a:t>Communication</a:t>
            </a:r>
            <a:r>
              <a:rPr lang="en-US" sz="2200" dirty="0"/>
              <a:t> – How can technology augment spoken language?  </a:t>
            </a:r>
          </a:p>
        </p:txBody>
      </p:sp>
    </p:spTree>
    <p:extLst>
      <p:ext uri="{BB962C8B-B14F-4D97-AF65-F5344CB8AC3E}">
        <p14:creationId xmlns:p14="http://schemas.microsoft.com/office/powerpoint/2010/main" val="3696657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a:t>Physical Access</a:t>
            </a:r>
          </a:p>
        </p:txBody>
      </p:sp>
      <p:sp>
        <p:nvSpPr>
          <p:cNvPr id="5" name="Content Placeholder 4">
            <a:extLst>
              <a:ext uri="{FF2B5EF4-FFF2-40B4-BE49-F238E27FC236}">
                <a16:creationId xmlns:a16="http://schemas.microsoft.com/office/drawing/2014/main" id="{AACCE860-5EED-42A3-93A7-82A22B65C4CE}"/>
              </a:ext>
            </a:extLst>
          </p:cNvPr>
          <p:cNvSpPr>
            <a:spLocks noGrp="1"/>
          </p:cNvSpPr>
          <p:nvPr>
            <p:ph idx="1"/>
          </p:nvPr>
        </p:nvSpPr>
        <p:spPr>
          <a:xfrm>
            <a:off x="1484311" y="2348342"/>
            <a:ext cx="10018713" cy="2379521"/>
          </a:xfrm>
        </p:spPr>
        <p:txBody>
          <a:bodyPr>
            <a:normAutofit fontScale="92500" lnSpcReduction="10000"/>
          </a:bodyPr>
          <a:lstStyle/>
          <a:p>
            <a:r>
              <a:rPr lang="en-US" dirty="0"/>
              <a:t>Seating</a:t>
            </a:r>
          </a:p>
          <a:p>
            <a:r>
              <a:rPr lang="en-US" dirty="0"/>
              <a:t>Adjustable Height Desk</a:t>
            </a:r>
          </a:p>
          <a:p>
            <a:r>
              <a:rPr lang="en-US" dirty="0"/>
              <a:t>Standing Desk</a:t>
            </a:r>
          </a:p>
          <a:p>
            <a:r>
              <a:rPr lang="en-US" dirty="0"/>
              <a:t>Foot Rest</a:t>
            </a:r>
          </a:p>
          <a:p>
            <a:r>
              <a:rPr lang="en-US" dirty="0" err="1"/>
              <a:t>ErgoRest</a:t>
            </a:r>
            <a:endParaRPr lang="en-US" dirty="0"/>
          </a:p>
          <a:p>
            <a:endParaRPr lang="en-US" dirty="0"/>
          </a:p>
        </p:txBody>
      </p:sp>
      <p:pic>
        <p:nvPicPr>
          <p:cNvPr id="8" name="Content Placeholder 6">
            <a:extLst>
              <a:ext uri="{FF2B5EF4-FFF2-40B4-BE49-F238E27FC236}">
                <a16:creationId xmlns:a16="http://schemas.microsoft.com/office/drawing/2014/main" id="{CA1CF308-8C28-4241-A1BD-6EFBC6D92F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1052" y="118703"/>
            <a:ext cx="1838290" cy="2473036"/>
          </a:xfrm>
          <a:prstGeom prst="rect">
            <a:avLst/>
          </a:prstGeom>
        </p:spPr>
      </p:pic>
      <p:pic>
        <p:nvPicPr>
          <p:cNvPr id="9" name="Picture 8">
            <a:extLst>
              <a:ext uri="{FF2B5EF4-FFF2-40B4-BE49-F238E27FC236}">
                <a16:creationId xmlns:a16="http://schemas.microsoft.com/office/drawing/2014/main" id="{64238768-7821-43B1-80AC-72B20BF76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520" y="1286049"/>
            <a:ext cx="2240280" cy="2240280"/>
          </a:xfrm>
          <a:prstGeom prst="rect">
            <a:avLst/>
          </a:prstGeom>
        </p:spPr>
      </p:pic>
      <p:pic>
        <p:nvPicPr>
          <p:cNvPr id="16" name="Picture 15">
            <a:extLst>
              <a:ext uri="{FF2B5EF4-FFF2-40B4-BE49-F238E27FC236}">
                <a16:creationId xmlns:a16="http://schemas.microsoft.com/office/drawing/2014/main" id="{61EB4B7F-45F9-4841-BFA3-A24A736B1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259" y="4419602"/>
            <a:ext cx="2227938" cy="1752410"/>
          </a:xfrm>
          <a:prstGeom prst="rect">
            <a:avLst/>
          </a:prstGeom>
        </p:spPr>
      </p:pic>
      <p:pic>
        <p:nvPicPr>
          <p:cNvPr id="19" name="Picture 18">
            <a:extLst>
              <a:ext uri="{FF2B5EF4-FFF2-40B4-BE49-F238E27FC236}">
                <a16:creationId xmlns:a16="http://schemas.microsoft.com/office/drawing/2014/main" id="{6E029D13-D31E-4226-B4EC-4E4AB926F8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5739" y="1846285"/>
            <a:ext cx="2071229" cy="2022430"/>
          </a:xfrm>
          <a:prstGeom prst="rect">
            <a:avLst/>
          </a:prstGeom>
        </p:spPr>
      </p:pic>
      <p:pic>
        <p:nvPicPr>
          <p:cNvPr id="20" name="Picture 19">
            <a:extLst>
              <a:ext uri="{FF2B5EF4-FFF2-40B4-BE49-F238E27FC236}">
                <a16:creationId xmlns:a16="http://schemas.microsoft.com/office/drawing/2014/main" id="{ADD14177-34C9-42D0-B1CC-B1B1715DE3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2800" y="3999110"/>
            <a:ext cx="2379521" cy="2379521"/>
          </a:xfrm>
          <a:prstGeom prst="rect">
            <a:avLst/>
          </a:prstGeom>
        </p:spPr>
      </p:pic>
      <p:sp>
        <p:nvSpPr>
          <p:cNvPr id="6" name="AutoShape 2" descr="Kensington SoleSaver Footrest K56152US">
            <a:extLst>
              <a:ext uri="{FF2B5EF4-FFF2-40B4-BE49-F238E27FC236}">
                <a16:creationId xmlns:a16="http://schemas.microsoft.com/office/drawing/2014/main" id="{8A53928B-97FA-4EA8-9ED6-F3AF4CE77DB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52DE8745-D4A8-460C-AD8D-492B83DC7188}"/>
              </a:ext>
            </a:extLst>
          </p:cNvPr>
          <p:cNvPicPr>
            <a:picLocks noChangeAspect="1"/>
          </p:cNvPicPr>
          <p:nvPr/>
        </p:nvPicPr>
        <p:blipFill>
          <a:blip r:embed="rId7"/>
          <a:stretch>
            <a:fillRect/>
          </a:stretch>
        </p:blipFill>
        <p:spPr>
          <a:xfrm>
            <a:off x="4951099" y="4841457"/>
            <a:ext cx="2685623" cy="1897840"/>
          </a:xfrm>
          <a:prstGeom prst="rect">
            <a:avLst/>
          </a:prstGeom>
        </p:spPr>
      </p:pic>
    </p:spTree>
    <p:extLst>
      <p:ext uri="{BB962C8B-B14F-4D97-AF65-F5344CB8AC3E}">
        <p14:creationId xmlns:p14="http://schemas.microsoft.com/office/powerpoint/2010/main" val="3144681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Physical Access (cont’d)</a:t>
            </a:r>
          </a:p>
        </p:txBody>
      </p:sp>
      <p:sp>
        <p:nvSpPr>
          <p:cNvPr id="6" name="Content Placeholder 5"/>
          <p:cNvSpPr>
            <a:spLocks noGrp="1"/>
          </p:cNvSpPr>
          <p:nvPr>
            <p:ph idx="1"/>
          </p:nvPr>
        </p:nvSpPr>
        <p:spPr>
          <a:xfrm>
            <a:off x="1484310" y="2317173"/>
            <a:ext cx="10018713" cy="2185029"/>
          </a:xfrm>
        </p:spPr>
        <p:txBody>
          <a:bodyPr>
            <a:normAutofit/>
          </a:bodyPr>
          <a:lstStyle/>
          <a:p>
            <a:r>
              <a:rPr lang="en-US" sz="2200" dirty="0"/>
              <a:t>Keyboards</a:t>
            </a:r>
          </a:p>
          <a:p>
            <a:r>
              <a:rPr lang="en-US" sz="2200" dirty="0"/>
              <a:t>Mice</a:t>
            </a:r>
          </a:p>
          <a:p>
            <a:r>
              <a:rPr lang="en-US" sz="2200" dirty="0"/>
              <a:t>Alternative Input</a:t>
            </a:r>
          </a:p>
          <a:p>
            <a:pPr marL="0" indent="0">
              <a:buNone/>
            </a:pPr>
            <a:endParaRPr lang="en-US" sz="2000" dirty="0"/>
          </a:p>
        </p:txBody>
      </p:sp>
      <p:pic>
        <p:nvPicPr>
          <p:cNvPr id="8" name="Picture 7">
            <a:extLst>
              <a:ext uri="{FF2B5EF4-FFF2-40B4-BE49-F238E27FC236}">
                <a16:creationId xmlns:a16="http://schemas.microsoft.com/office/drawing/2014/main" id="{3FAC9861-48B9-442D-A259-F0439C78F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492" y="3960839"/>
            <a:ext cx="1733550" cy="1733550"/>
          </a:xfrm>
          <a:prstGeom prst="rect">
            <a:avLst/>
          </a:prstGeom>
        </p:spPr>
      </p:pic>
      <p:pic>
        <p:nvPicPr>
          <p:cNvPr id="11" name="Picture 10">
            <a:extLst>
              <a:ext uri="{FF2B5EF4-FFF2-40B4-BE49-F238E27FC236}">
                <a16:creationId xmlns:a16="http://schemas.microsoft.com/office/drawing/2014/main" id="{2381C028-38C7-426C-A16A-C5201DF16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750" y="4962243"/>
            <a:ext cx="1905000" cy="1733550"/>
          </a:xfrm>
          <a:prstGeom prst="rect">
            <a:avLst/>
          </a:prstGeom>
        </p:spPr>
      </p:pic>
      <p:pic>
        <p:nvPicPr>
          <p:cNvPr id="12" name="Picture 11">
            <a:extLst>
              <a:ext uri="{FF2B5EF4-FFF2-40B4-BE49-F238E27FC236}">
                <a16:creationId xmlns:a16="http://schemas.microsoft.com/office/drawing/2014/main" id="{02C5D384-239C-4E58-AABE-B5018C94C4F4}"/>
              </a:ext>
            </a:extLst>
          </p:cNvPr>
          <p:cNvPicPr>
            <a:picLocks noChangeAspect="1"/>
          </p:cNvPicPr>
          <p:nvPr/>
        </p:nvPicPr>
        <p:blipFill rotWithShape="1">
          <a:blip r:embed="rId4">
            <a:extLst>
              <a:ext uri="{28A0092B-C50C-407E-A947-70E740481C1C}">
                <a14:useLocalDpi xmlns:a14="http://schemas.microsoft.com/office/drawing/2010/main" val="0"/>
              </a:ext>
            </a:extLst>
          </a:blip>
          <a:srcRect t="11893" b="17145"/>
          <a:stretch/>
        </p:blipFill>
        <p:spPr>
          <a:xfrm>
            <a:off x="3326815" y="990357"/>
            <a:ext cx="2357870" cy="1653310"/>
          </a:xfrm>
          <a:prstGeom prst="rect">
            <a:avLst/>
          </a:prstGeom>
        </p:spPr>
      </p:pic>
      <p:pic>
        <p:nvPicPr>
          <p:cNvPr id="13" name="Picture 12">
            <a:extLst>
              <a:ext uri="{FF2B5EF4-FFF2-40B4-BE49-F238E27FC236}">
                <a16:creationId xmlns:a16="http://schemas.microsoft.com/office/drawing/2014/main" id="{0DFCA5D6-C2FD-4C63-8838-E6F19D2D69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096316"/>
            <a:ext cx="3310964" cy="1349739"/>
          </a:xfrm>
          <a:prstGeom prst="rect">
            <a:avLst/>
          </a:prstGeom>
        </p:spPr>
      </p:pic>
      <p:pic>
        <p:nvPicPr>
          <p:cNvPr id="14" name="Picture 13">
            <a:extLst>
              <a:ext uri="{FF2B5EF4-FFF2-40B4-BE49-F238E27FC236}">
                <a16:creationId xmlns:a16="http://schemas.microsoft.com/office/drawing/2014/main" id="{58B93295-75B2-4719-82E9-5414E5A30C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4" b="18166"/>
          <a:stretch/>
        </p:blipFill>
        <p:spPr>
          <a:xfrm>
            <a:off x="9450228" y="3535638"/>
            <a:ext cx="2618509" cy="1588654"/>
          </a:xfrm>
          <a:prstGeom prst="rect">
            <a:avLst/>
          </a:prstGeom>
        </p:spPr>
      </p:pic>
      <p:pic>
        <p:nvPicPr>
          <p:cNvPr id="15" name="Picture 14">
            <a:extLst>
              <a:ext uri="{FF2B5EF4-FFF2-40B4-BE49-F238E27FC236}">
                <a16:creationId xmlns:a16="http://schemas.microsoft.com/office/drawing/2014/main" id="{0F7DB9F9-F2B7-4D31-A077-97AD1E235C80}"/>
              </a:ext>
            </a:extLst>
          </p:cNvPr>
          <p:cNvPicPr>
            <a:picLocks noChangeAspect="1"/>
          </p:cNvPicPr>
          <p:nvPr/>
        </p:nvPicPr>
        <p:blipFill rotWithShape="1">
          <a:blip r:embed="rId7">
            <a:extLst>
              <a:ext uri="{28A0092B-C50C-407E-A947-70E740481C1C}">
                <a14:useLocalDpi xmlns:a14="http://schemas.microsoft.com/office/drawing/2010/main" val="0"/>
              </a:ext>
            </a:extLst>
          </a:blip>
          <a:srcRect t="11887" b="11638"/>
          <a:stretch/>
        </p:blipFill>
        <p:spPr>
          <a:xfrm>
            <a:off x="4762252" y="3789041"/>
            <a:ext cx="1999290" cy="1145259"/>
          </a:xfrm>
          <a:prstGeom prst="rect">
            <a:avLst/>
          </a:prstGeom>
        </p:spPr>
      </p:pic>
      <p:pic>
        <p:nvPicPr>
          <p:cNvPr id="16" name="Picture 15">
            <a:extLst>
              <a:ext uri="{FF2B5EF4-FFF2-40B4-BE49-F238E27FC236}">
                <a16:creationId xmlns:a16="http://schemas.microsoft.com/office/drawing/2014/main" id="{1DEC50E9-216C-4B62-84DD-69E905A400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1897" y="5255737"/>
            <a:ext cx="1350642" cy="1350642"/>
          </a:xfrm>
          <a:prstGeom prst="rect">
            <a:avLst/>
          </a:prstGeom>
        </p:spPr>
      </p:pic>
      <p:pic>
        <p:nvPicPr>
          <p:cNvPr id="17" name="Picture 16">
            <a:extLst>
              <a:ext uri="{FF2B5EF4-FFF2-40B4-BE49-F238E27FC236}">
                <a16:creationId xmlns:a16="http://schemas.microsoft.com/office/drawing/2014/main" id="{5E4FADCE-1B86-4634-8DAE-A155BDF260C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0791" b="12165"/>
          <a:stretch/>
        </p:blipFill>
        <p:spPr>
          <a:xfrm>
            <a:off x="7327256" y="4438223"/>
            <a:ext cx="1780970" cy="1372139"/>
          </a:xfrm>
          <a:prstGeom prst="rect">
            <a:avLst/>
          </a:prstGeom>
        </p:spPr>
      </p:pic>
    </p:spTree>
    <p:extLst>
      <p:ext uri="{BB962C8B-B14F-4D97-AF65-F5344CB8AC3E}">
        <p14:creationId xmlns:p14="http://schemas.microsoft.com/office/powerpoint/2010/main" val="29686352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8A285594836B4295DE829EE76ECA5E" ma:contentTypeVersion="17" ma:contentTypeDescription="Create a new document." ma:contentTypeScope="" ma:versionID="2628c93604b7a695b77ecb94f503b914">
  <xsd:schema xmlns:xsd="http://www.w3.org/2001/XMLSchema" xmlns:xs="http://www.w3.org/2001/XMLSchema" xmlns:p="http://schemas.microsoft.com/office/2006/metadata/properties" xmlns:ns2="d4f659d2-51e2-4326-bcd9-3095d8e909b8" xmlns:ns3="f9fe80df-cb1e-40ee-bd4d-4c2dd8a3554f" targetNamespace="http://schemas.microsoft.com/office/2006/metadata/properties" ma:root="true" ma:fieldsID="bedc8f16af61d84ac39dc44680b3a2de" ns2:_="" ns3:_="">
    <xsd:import namespace="d4f659d2-51e2-4326-bcd9-3095d8e909b8"/>
    <xsd:import namespace="f9fe80df-cb1e-40ee-bd4d-4c2dd8a355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3:TaxCatchAll" minOccurs="0"/>
                <xsd:element ref="ns2:MediaServiceGenerationTime" minOccurs="0"/>
                <xsd:element ref="ns2:MediaServiceEventHashCode" minOccurs="0"/>
                <xsd:element ref="ns2:lcf76f155ced4ddcb4097134ff3c332f" minOccurs="0"/>
                <xsd:element ref="ns2:MediaServiceDateTaken" minOccurs="0"/>
                <xsd:element ref="ns2:MediaLengthInSecond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659d2-51e2-4326-bcd9-3095d8e909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c383c50-2e5a-4ee2-a287-62075b1c8a1e"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fe80df-cb1e-40ee-bd4d-4c2dd8a3554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f982e83e-e5f7-4059-9ead-77cb239d0b87}" ma:internalName="TaxCatchAll" ma:showField="CatchAllData" ma:web="f9fe80df-cb1e-40ee-bd4d-4c2dd8a355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9fe80df-cb1e-40ee-bd4d-4c2dd8a3554f" xsi:nil="true"/>
    <lcf76f155ced4ddcb4097134ff3c332f xmlns="d4f659d2-51e2-4326-bcd9-3095d8e909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8F7D8D-A174-4AFC-BCA8-DD5D57F7D104}"/>
</file>

<file path=customXml/itemProps2.xml><?xml version="1.0" encoding="utf-8"?>
<ds:datastoreItem xmlns:ds="http://schemas.openxmlformats.org/officeDocument/2006/customXml" ds:itemID="{C1F15FD6-9880-49E8-A40C-601D89796293}"/>
</file>

<file path=customXml/itemProps3.xml><?xml version="1.0" encoding="utf-8"?>
<ds:datastoreItem xmlns:ds="http://schemas.openxmlformats.org/officeDocument/2006/customXml" ds:itemID="{B60B620F-E7E6-4683-A4C7-634064DE4103}"/>
</file>

<file path=docProps/app.xml><?xml version="1.0" encoding="utf-8"?>
<Properties xmlns="http://schemas.openxmlformats.org/officeDocument/2006/extended-properties" xmlns:vt="http://schemas.openxmlformats.org/officeDocument/2006/docPropsVTypes">
  <Template>TM03457491[[fn=Metropolitan]]</Template>
  <TotalTime>2349</TotalTime>
  <Words>579</Words>
  <Application>Microsoft Office PowerPoint</Application>
  <PresentationFormat>Widescreen</PresentationFormat>
  <Paragraphs>94</Paragraphs>
  <Slides>17</Slides>
  <Notes>4</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Corbel</vt:lpstr>
      <vt:lpstr>Parallax</vt:lpstr>
      <vt:lpstr>Assistive Technology for Transition</vt:lpstr>
      <vt:lpstr>PowerPoint Presentation</vt:lpstr>
      <vt:lpstr>Assistive Technology</vt:lpstr>
      <vt:lpstr>Our Assistive Technology Team</vt:lpstr>
      <vt:lpstr>Vocational Rehabilitation</vt:lpstr>
      <vt:lpstr>Tennessee Technology Access Program</vt:lpstr>
      <vt:lpstr>Things to Consider</vt:lpstr>
      <vt:lpstr>Physical Access</vt:lpstr>
      <vt:lpstr>Physical Access (cont’d)</vt:lpstr>
      <vt:lpstr>Vision Accommodations</vt:lpstr>
      <vt:lpstr>Vision Accommodations (cont’d)</vt:lpstr>
      <vt:lpstr>Hearing Adaptations</vt:lpstr>
      <vt:lpstr>Cognitive/Learning Supports</vt:lpstr>
      <vt:lpstr>Cognitive/Learning Supports (cont’d)</vt:lpstr>
      <vt:lpstr>Communication Aids</vt:lpstr>
      <vt:lpstr>PowerPoint Presentation</vt:lpstr>
      <vt:lpstr>PowerPoint Presentation</vt:lpstr>
    </vt:vector>
  </TitlesOfParts>
  <Company>STAR Center,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Wilkerson</dc:creator>
  <cp:lastModifiedBy>Jennifer Cunningham</cp:lastModifiedBy>
  <cp:revision>90</cp:revision>
  <dcterms:created xsi:type="dcterms:W3CDTF">2022-10-17T00:19:46Z</dcterms:created>
  <dcterms:modified xsi:type="dcterms:W3CDTF">2022-12-08T18:11:14Z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0x010100A58A285594836B4295DE829EE76ECA5E</vt:lpwstr>
  </property>
</Properties>
</file>